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7" r:id="rId4"/>
    <p:sldId id="299" r:id="rId5"/>
    <p:sldId id="300" r:id="rId6"/>
    <p:sldId id="302" r:id="rId7"/>
    <p:sldId id="305" r:id="rId8"/>
    <p:sldId id="298" r:id="rId9"/>
    <p:sldId id="304" r:id="rId10"/>
    <p:sldId id="301" r:id="rId11"/>
    <p:sldId id="303" r:id="rId12"/>
    <p:sldId id="311" r:id="rId13"/>
    <p:sldId id="306" r:id="rId14"/>
    <p:sldId id="308" r:id="rId15"/>
    <p:sldId id="309" r:id="rId16"/>
    <p:sldId id="310" r:id="rId17"/>
    <p:sldId id="307" r:id="rId18"/>
    <p:sldId id="296" r:id="rId19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6600"/>
    <a:srgbClr val="003300"/>
    <a:srgbClr val="008000"/>
    <a:srgbClr val="2D7E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73070-11ED-4D98-A902-E34CBC559DB1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7E036-2024-4AF1-B46F-1E130E4F5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5EC7F-112C-4FDE-BEB9-483915BE399D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118A-40D8-470A-8A70-6B6B46D1676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035B-B616-4518-939D-F5C341FF62D9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04FCA-F77B-41A6-9DEF-D2A51C6DBAF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3BFB-D155-43A0-ACFC-A4A11FB07811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75F6-4040-4F59-9B04-A351A3234BF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75733-C6A1-434F-B9B2-A00E0F917AFD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E609-9D0B-4599-B374-2FF8732FCF9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9E29-7C60-4023-9E12-DEE1D9F42B9D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6713-8882-49C6-B17D-967A3DE1ECF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E440-CC24-4CF6-9261-7F6A35FAFC66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CF96-1DC5-4C8D-8624-255AE8D1440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F0B4F-0604-4136-A08D-06787A804E34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9ED6-A337-4BA0-B405-C81F379543B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42BDD-13E8-43D2-9F1D-F0DFAE657F16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B3BA-BE19-41BD-9B75-7DEE26D3B19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48101-5EE7-496A-A2BD-C1E5E0791567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CE55-3A76-4F91-8C6B-9279108301F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A0A9-B9B8-41DF-8CC0-DEE5C469D40B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1130D-C796-4C86-9118-6FBB6DF4644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8B40-733E-4625-B054-59E86A273129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37F5-A6FE-498F-945D-4D4F9324279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fr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A9C45B-699D-411D-BC5B-9B06D5488254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10837-6540-427A-AE9A-E62A6423838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179512" y="3507854"/>
            <a:ext cx="88569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Администрирование экологического сбора – ключевой инструмент финансового обеспечения реформы обращения с отходами</a:t>
            </a:r>
            <a:endParaRPr lang="fr-CA" sz="3200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Администрирование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CA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ext Box 30"/>
          <p:cNvSpPr txBox="1">
            <a:spLocks noChangeArrowheads="1"/>
          </p:cNvSpPr>
          <p:nvPr/>
        </p:nvSpPr>
        <p:spPr bwMode="white">
          <a:xfrm>
            <a:off x="2915816" y="3507854"/>
            <a:ext cx="760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white">
          <a:xfrm>
            <a:off x="2195736" y="915566"/>
            <a:ext cx="694826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Экологический сбор относится к неналоговым доходам федерального бюджета.</a:t>
            </a:r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 уплачивается в отношении экспорта.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Для товаров в упаковке, не являющихся готовыми к употреблению изделиями, уплачивается только в отношении самой упаковки.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 уплачивается для комплектующих, не являющихся готовыми к употреблению изделиями.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 уплачивается в отношении упаковки, реализуемой другому производителю.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 уплачивается на товар, не образующий отход.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 уплачивается на товар, утилизируемый по технической документации.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 уплачивается на товар, утилизируемый на специализированных мощностях.</a:t>
            </a:r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Администрирование:</a:t>
            </a:r>
            <a:endParaRPr lang="fr-CA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ext Box 30"/>
          <p:cNvSpPr txBox="1">
            <a:spLocks noChangeArrowheads="1"/>
          </p:cNvSpPr>
          <p:nvPr/>
        </p:nvSpPr>
        <p:spPr bwMode="white">
          <a:xfrm>
            <a:off x="2915816" y="3507854"/>
            <a:ext cx="760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40964" name="Picture 4" descr="http://cctv56.ru/userfiles/clauses/large/1121_federalnaya-sluzhba-po-nadz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72" r="23725" b="2031"/>
          <a:stretch>
            <a:fillRect/>
          </a:stretch>
        </p:blipFill>
        <p:spPr bwMode="auto">
          <a:xfrm>
            <a:off x="2423761" y="843558"/>
            <a:ext cx="1716191" cy="18722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1960" y="99279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2700" fontAlgn="auto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Взимание экологического сбора, контроль за правильностью исчисления, полнотой и своевременностью его уплаты осуществляет Федеральная служба по надзору в сфере природопользования.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3363838"/>
            <a:ext cx="70202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Постановление Правительства 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РФ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 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08.10.2015 N 1073</a:t>
            </a:r>
            <a:b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«О 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порядке взимания экологического 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сбора»</a:t>
            </a:r>
            <a:endParaRPr lang="ru-RU" sz="2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Администрирование:</a:t>
            </a:r>
            <a:endParaRPr lang="fr-CA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ext Box 30"/>
          <p:cNvSpPr txBox="1">
            <a:spLocks noChangeArrowheads="1"/>
          </p:cNvSpPr>
          <p:nvPr/>
        </p:nvSpPr>
        <p:spPr bwMode="white">
          <a:xfrm>
            <a:off x="2915816" y="3507854"/>
            <a:ext cx="760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902270" y="843558"/>
            <a:ext cx="5241730" cy="29523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19672" y="2639690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Полномочия</a:t>
            </a:r>
          </a:p>
          <a:p>
            <a:pPr marL="108585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Компетенция</a:t>
            </a:r>
          </a:p>
          <a:p>
            <a:pPr marL="108585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Штат</a:t>
            </a:r>
          </a:p>
        </p:txBody>
      </p:sp>
      <p:pic>
        <p:nvPicPr>
          <p:cNvPr id="40964" name="Picture 4" descr="http://cctv56.ru/userfiles/clauses/large/1121_federalnaya-sluzhba-po-nadz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72" r="23725" b="2031"/>
          <a:stretch>
            <a:fillRect/>
          </a:stretch>
        </p:blipFill>
        <p:spPr bwMode="auto">
          <a:xfrm>
            <a:off x="2423761" y="843558"/>
            <a:ext cx="1716191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Администрирование:</a:t>
            </a:r>
            <a:endParaRPr lang="fr-CA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ext Box 30"/>
          <p:cNvSpPr txBox="1">
            <a:spLocks noChangeArrowheads="1"/>
          </p:cNvSpPr>
          <p:nvPr/>
        </p:nvSpPr>
        <p:spPr bwMode="white">
          <a:xfrm>
            <a:off x="2915816" y="3507854"/>
            <a:ext cx="760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423666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Полномочия</a:t>
            </a:r>
          </a:p>
          <a:p>
            <a:pPr marL="108585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Компетенция</a:t>
            </a:r>
          </a:p>
          <a:p>
            <a:pPr marL="108585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Штат</a:t>
            </a:r>
          </a:p>
        </p:txBody>
      </p:sp>
      <p:pic>
        <p:nvPicPr>
          <p:cNvPr id="58370" name="Picture 2" descr="http://abali.ru/wp-content/uploads/2013/12/gerb_minfina_ministersva_finanso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1710" y="987574"/>
            <a:ext cx="1300210" cy="1584176"/>
          </a:xfrm>
          <a:prstGeom prst="rect">
            <a:avLst/>
          </a:prstGeom>
          <a:noFill/>
        </p:spPr>
      </p:pic>
      <p:pic>
        <p:nvPicPr>
          <p:cNvPr id="58374" name="Picture 6" descr="http://ishimkad-uslugi.ru/_nw/0/92317567.jpg"/>
          <p:cNvPicPr>
            <a:picLocks noChangeAspect="1" noChangeArrowheads="1"/>
          </p:cNvPicPr>
          <p:nvPr/>
        </p:nvPicPr>
        <p:blipFill>
          <a:blip r:embed="rId6" cstate="print"/>
          <a:srcRect l="34787" t="3082" r="26948"/>
          <a:stretch>
            <a:fillRect/>
          </a:stretch>
        </p:blipFill>
        <p:spPr bwMode="auto">
          <a:xfrm>
            <a:off x="6444208" y="861751"/>
            <a:ext cx="2699791" cy="4285118"/>
          </a:xfrm>
          <a:prstGeom prst="rect">
            <a:avLst/>
          </a:prstGeom>
          <a:noFill/>
        </p:spPr>
      </p:pic>
      <p:pic>
        <p:nvPicPr>
          <p:cNvPr id="58376" name="Picture 8" descr="http://polyani.vbglenobl.ru/sites/default/files/news/wps-wpimage_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63" t="7895" r="20789" b="5263"/>
          <a:stretch>
            <a:fillRect/>
          </a:stretch>
        </p:blipFill>
        <p:spPr bwMode="auto">
          <a:xfrm>
            <a:off x="4547998" y="987574"/>
            <a:ext cx="153617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195486"/>
            <a:ext cx="641826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Расходование сбора:</a:t>
            </a:r>
            <a:endParaRPr lang="fr-CA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ext Box 30"/>
          <p:cNvSpPr txBox="1">
            <a:spLocks noChangeArrowheads="1"/>
          </p:cNvSpPr>
          <p:nvPr/>
        </p:nvSpPr>
        <p:spPr bwMode="white">
          <a:xfrm>
            <a:off x="2915816" y="3507854"/>
            <a:ext cx="760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62466" name="Picture 2" descr="http://spmag.ru/sites/spmag.ru/files/field/image/lori-0000641129-bigww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 t="23649"/>
          <a:stretch>
            <a:fillRect/>
          </a:stretch>
        </p:blipFill>
        <p:spPr bwMode="auto">
          <a:xfrm>
            <a:off x="2339752" y="1491630"/>
            <a:ext cx="6192688" cy="34872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67744" y="1038091"/>
            <a:ext cx="687625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покрытие расходов на сбор, транспортирование, обработку, утилизацию отходов от использования товаров.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покрытие дефицита средств, поступающих в счет оплаты населением услуг по обращению с твердыми коммунальными отходами.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выполнение инженерных изысканий, подготовку проектной документации для строительства объектов, используемых для обработки, утилизации отходов, объектов обезвреживания отходов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строительство и оснащение таких объектов.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195486"/>
            <a:ext cx="641826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Расходование сбора:</a:t>
            </a:r>
            <a:endParaRPr lang="fr-CA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ext Box 30"/>
          <p:cNvSpPr txBox="1">
            <a:spLocks noChangeArrowheads="1"/>
          </p:cNvSpPr>
          <p:nvPr/>
        </p:nvSpPr>
        <p:spPr bwMode="white">
          <a:xfrm>
            <a:off x="2915816" y="3507854"/>
            <a:ext cx="760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62466" name="Picture 2" descr="http://spmag.ru/sites/spmag.ru/files/field/image/lori-0000641129-bigww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 t="23649"/>
          <a:stretch>
            <a:fillRect/>
          </a:stretch>
        </p:blipFill>
        <p:spPr bwMode="auto">
          <a:xfrm>
            <a:off x="2339752" y="1491630"/>
            <a:ext cx="6192688" cy="34872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67744" y="1038091"/>
            <a:ext cx="6876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fontAlgn="auto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Оплата работ или услуг по выполнению инженерных изысканий, подготовке проектной документации для строительства объектов, используемых для обработки, утилизации отходов, объектов обезвреживания отходов, строительству и оснащению таких объектов осуществляется в соответствии со </a:t>
            </a:r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статьей 93 Федерального закона от 5 апреля 2013 года N 44-ФЗ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«О контрактной системе в сфере закупок товаров, работ, услуг для обеспечения государственных и муниципальных нужд».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195486"/>
            <a:ext cx="641826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Расходование сбора:</a:t>
            </a:r>
            <a:endParaRPr lang="fr-CA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ext Box 30"/>
          <p:cNvSpPr txBox="1">
            <a:spLocks noChangeArrowheads="1"/>
          </p:cNvSpPr>
          <p:nvPr/>
        </p:nvSpPr>
        <p:spPr bwMode="white">
          <a:xfrm>
            <a:off x="2915816" y="3507854"/>
            <a:ext cx="760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62466" name="Picture 2" descr="http://spmag.ru/sites/spmag.ru/files/field/image/lori-0000641129-bigww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 t="23649"/>
          <a:stretch>
            <a:fillRect/>
          </a:stretch>
        </p:blipFill>
        <p:spPr bwMode="auto">
          <a:xfrm>
            <a:off x="2339752" y="1491630"/>
            <a:ext cx="6192688" cy="34872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67744" y="987574"/>
            <a:ext cx="687625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fontAlgn="auto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Статья 93. Осуществление закупки у единственного поставщика (подрядчика, исполнителя)</a:t>
            </a:r>
          </a:p>
          <a:p>
            <a:pPr indent="12700" fontAlgn="auto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осуществление субъектами Российской Федерации за счет субсидий, предоставленных из федерального бюджета в соответствии со статьей 24.5 Федерального закона от 24 июня 1998 года N 89-ФЗ "Об отходах производства и потребления", закупки работ или услуг по выполнению инженерных изысканий, подготовке проектной документации для строительства объектов, используемых для обработки, утилизации отходов, объектов обезвреживания отходов, строительству и оснащению таких объектов </a:t>
            </a:r>
            <a:r>
              <a:rPr lang="ru-RU" sz="2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 организаций, включенных в перечень, утвержденный Правительством Российской Федерации;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Индустрия отходов:</a:t>
            </a:r>
            <a:endParaRPr lang="fr-CA" sz="3200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http://vtorothodi.ru/wp-content/uploads/2015/07/58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2015208" y="1491630"/>
            <a:ext cx="7128792" cy="3421820"/>
          </a:xfrm>
          <a:prstGeom prst="rect">
            <a:avLst/>
          </a:prstGeom>
          <a:noFill/>
        </p:spPr>
      </p:pic>
      <p:pic>
        <p:nvPicPr>
          <p:cNvPr id="60420" name="Picture 4" descr="https://yt3.ggpht.com/-b7vGFzVjJwg/AAAAAAAAAAI/AAAAAAAAAAA/msUtINENTWA/s900-c-k-no-mo-rj-c0xffffff/phot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131590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П «ЖКХ Развитие»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796136" y="3651870"/>
            <a:ext cx="2088232" cy="9533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5013" y="411510"/>
            <a:ext cx="818209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Заинтересованы в сотрудничестве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www.tadviser.ru/images/8/80/%D0%9C%D0%B8%D0%BD%D0%BF%D1%80%D0%BE%D0%BC%D1%82%D0%BE%D1%80%D0%B3_%D0%BB%D0%BE%D0%B3%D0%B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83568" y="3997789"/>
            <a:ext cx="2808312" cy="662193"/>
          </a:xfrm>
          <a:prstGeom prst="rect">
            <a:avLst/>
          </a:prstGeom>
          <a:noFill/>
        </p:spPr>
      </p:pic>
      <p:pic>
        <p:nvPicPr>
          <p:cNvPr id="2054" name="Picture 6" descr="http://sk-cdr.ru/wp-content/gallery/logo/%D0%BC%D0%B8%D0%BD%D0%BF%D1%80%D0%B8%D1%80%D0%BE%D0%B4%D1%8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563888" y="1275606"/>
            <a:ext cx="1657296" cy="1640210"/>
          </a:xfrm>
          <a:prstGeom prst="rect">
            <a:avLst/>
          </a:prstGeom>
          <a:noFill/>
        </p:spPr>
      </p:pic>
      <p:pic>
        <p:nvPicPr>
          <p:cNvPr id="2056" name="Picture 8" descr="http://gtrk-saratov.ru/images/cms/data/2011-2012/mai/18%20may/rospriro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3491880" y="2787774"/>
            <a:ext cx="1728192" cy="1382553"/>
          </a:xfrm>
          <a:prstGeom prst="rect">
            <a:avLst/>
          </a:prstGeom>
          <a:noFill/>
        </p:spPr>
      </p:pic>
      <p:pic>
        <p:nvPicPr>
          <p:cNvPr id="2060" name="Picture 12" descr="http://adm-ussuriisk.ru/uploads/posts/2016-05/1464670156_5d683cc709d211c672e87162aaabc6c6.png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/>
          <a:stretch>
            <a:fillRect/>
          </a:stretch>
        </p:blipFill>
        <p:spPr bwMode="auto">
          <a:xfrm>
            <a:off x="467544" y="1275606"/>
            <a:ext cx="1536171" cy="13167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63688" y="1347614"/>
            <a:ext cx="13349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Генеральная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Прокуратура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</a:t>
            </a:r>
            <a:endParaRPr lang="ru-RU" sz="1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2" name="Picture 14" descr="http://biwork.ru/wp-content/uploads/2010/08/FA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39552" y="2643758"/>
            <a:ext cx="1370373" cy="12961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63688" y="2616463"/>
            <a:ext cx="18354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Антимонопольная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</a:t>
            </a:r>
            <a:endParaRPr lang="ru-RU" sz="1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4227934"/>
            <a:ext cx="1801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Росприроднадзор</a:t>
            </a:r>
            <a:endParaRPr lang="ru-RU" sz="1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6" name="Picture 18" descr="http://www.yk-bog.ru/images/stories/doc/minstroi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contrast="40000"/>
          </a:blip>
          <a:srcRect l="26142" t="7291" r="27382" b="11231"/>
          <a:stretch>
            <a:fillRect/>
          </a:stretch>
        </p:blipFill>
        <p:spPr bwMode="auto">
          <a:xfrm>
            <a:off x="5611789" y="1347614"/>
            <a:ext cx="1192459" cy="136815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804248" y="1347614"/>
            <a:ext cx="16243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 и</a:t>
            </a:r>
          </a:p>
          <a:p>
            <a:r>
              <a:rPr lang="ru-RU" sz="16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</a:t>
            </a:r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Коммунального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 РФ</a:t>
            </a:r>
            <a:endParaRPr lang="ru-RU" sz="1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erbarus.ru/images/texture/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35166" y="2836911"/>
            <a:ext cx="2381250" cy="74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Логика</a:t>
            </a:r>
            <a:r>
              <a:rPr lang="ru-RU" sz="28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CA" sz="2800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4"/>
          <p:cNvGrpSpPr>
            <a:grpSpLocks/>
          </p:cNvGrpSpPr>
          <p:nvPr/>
        </p:nvGrpSpPr>
        <p:grpSpPr bwMode="auto">
          <a:xfrm>
            <a:off x="2195737" y="1059582"/>
            <a:ext cx="6696744" cy="3672408"/>
            <a:chOff x="1218233" y="1567253"/>
            <a:chExt cx="6999460" cy="2660681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hidden">
            <a:xfrm>
              <a:off x="1218233" y="1567253"/>
              <a:ext cx="4191000" cy="459705"/>
            </a:xfrm>
            <a:prstGeom prst="rect">
              <a:avLst/>
            </a:prstGeom>
            <a:gradFill rotWithShape="1">
              <a:gsLst>
                <a:gs pos="0">
                  <a:srgbClr val="99FF66">
                    <a:alpha val="0"/>
                  </a:srgbClr>
                </a:gs>
                <a:gs pos="100000">
                  <a:srgbClr val="66FF33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hidden">
            <a:xfrm>
              <a:off x="1218233" y="2036297"/>
              <a:ext cx="4267200" cy="537532"/>
            </a:xfrm>
            <a:prstGeom prst="rect">
              <a:avLst/>
            </a:prstGeom>
            <a:gradFill rotWithShape="1">
              <a:gsLst>
                <a:gs pos="0">
                  <a:srgbClr val="99FF66">
                    <a:alpha val="0"/>
                  </a:srgbClr>
                </a:gs>
                <a:gs pos="100000">
                  <a:srgbClr val="66FF33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hidden">
            <a:xfrm>
              <a:off x="1218233" y="2578502"/>
              <a:ext cx="3810094" cy="53340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100000">
                  <a:srgbClr val="FF9966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hidden">
            <a:xfrm>
              <a:off x="1218233" y="3126196"/>
              <a:ext cx="3200479" cy="538168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rgbClr val="FF66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hidden">
            <a:xfrm>
              <a:off x="1218233" y="3675478"/>
              <a:ext cx="2514662" cy="52705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100000">
                  <a:srgbClr val="FF00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gray">
            <a:xfrm flipH="1">
              <a:off x="1218233" y="4198878"/>
              <a:ext cx="1854200" cy="1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gray">
            <a:xfrm flipH="1">
              <a:off x="1218233" y="3668610"/>
              <a:ext cx="2392363" cy="1037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gray">
            <a:xfrm flipH="1">
              <a:off x="1218233" y="3118626"/>
              <a:ext cx="2809875" cy="1037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gray">
            <a:xfrm flipH="1">
              <a:off x="1218233" y="2576943"/>
              <a:ext cx="3287713" cy="1037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gray">
            <a:xfrm flipH="1">
              <a:off x="1218233" y="2032146"/>
              <a:ext cx="3765550" cy="1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gray">
            <a:xfrm flipH="1">
              <a:off x="1218233" y="1567253"/>
              <a:ext cx="4184650" cy="1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gray">
            <a:xfrm>
              <a:off x="1456358" y="1567253"/>
              <a:ext cx="1588" cy="464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gray">
            <a:xfrm>
              <a:off x="1456358" y="2032146"/>
              <a:ext cx="1588" cy="5499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gray">
            <a:xfrm>
              <a:off x="1456358" y="2582131"/>
              <a:ext cx="1588" cy="5499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gray">
            <a:xfrm>
              <a:off x="1456358" y="3132115"/>
              <a:ext cx="1588" cy="5499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1462714" y="1700605"/>
              <a:ext cx="2264933" cy="307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Экологический сбор (РОП)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1462714" y="2237186"/>
              <a:ext cx="2791207" cy="307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Производитель платит за отходы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462714" y="2773767"/>
              <a:ext cx="2415435" cy="307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Источники финансирования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1462714" y="3311935"/>
              <a:ext cx="1994636" cy="307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Направления развития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1462714" y="3848517"/>
              <a:ext cx="1424888" cy="307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Анализ отрасли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gray">
            <a:xfrm>
              <a:off x="5437808" y="3668610"/>
              <a:ext cx="2392363" cy="1038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gray">
            <a:xfrm>
              <a:off x="7253364" y="3393680"/>
              <a:ext cx="964329" cy="806846"/>
            </a:xfrm>
            <a:custGeom>
              <a:avLst/>
              <a:gdLst>
                <a:gd name="T0" fmla="*/ 399 w 847"/>
                <a:gd name="T1" fmla="*/ 1078 h 1079"/>
                <a:gd name="T2" fmla="*/ 0 w 847"/>
                <a:gd name="T3" fmla="*/ 459 h 1079"/>
                <a:gd name="T4" fmla="*/ 374 w 847"/>
                <a:gd name="T5" fmla="*/ 0 h 1079"/>
                <a:gd name="T6" fmla="*/ 846 w 847"/>
                <a:gd name="T7" fmla="*/ 536 h 1079"/>
                <a:gd name="T8" fmla="*/ 399 w 847"/>
                <a:gd name="T9" fmla="*/ 1078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7"/>
                <a:gd name="T16" fmla="*/ 0 h 1079"/>
                <a:gd name="T17" fmla="*/ 847 w 847"/>
                <a:gd name="T18" fmla="*/ 1079 h 10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8000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gray">
            <a:xfrm>
              <a:off x="3507408" y="3393617"/>
              <a:ext cx="4173538" cy="343481"/>
            </a:xfrm>
            <a:custGeom>
              <a:avLst/>
              <a:gdLst>
                <a:gd name="T0" fmla="*/ 0 w 3947"/>
                <a:gd name="T1" fmla="*/ 459 h 460"/>
                <a:gd name="T2" fmla="*/ 3573 w 3947"/>
                <a:gd name="T3" fmla="*/ 459 h 460"/>
                <a:gd name="T4" fmla="*/ 3946 w 3947"/>
                <a:gd name="T5" fmla="*/ 0 h 460"/>
                <a:gd name="T6" fmla="*/ 505 w 3947"/>
                <a:gd name="T7" fmla="*/ 0 h 460"/>
                <a:gd name="T8" fmla="*/ 0 w 3947"/>
                <a:gd name="T9" fmla="*/ 459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7"/>
                <a:gd name="T16" fmla="*/ 0 h 460"/>
                <a:gd name="T17" fmla="*/ 3947 w 3947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8000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gray">
            <a:xfrm>
              <a:off x="3117837" y="3733955"/>
              <a:ext cx="4608513" cy="465930"/>
            </a:xfrm>
            <a:custGeom>
              <a:avLst/>
              <a:gdLst>
                <a:gd name="T0" fmla="*/ 383 w 4357"/>
                <a:gd name="T1" fmla="*/ 0 h 623"/>
                <a:gd name="T2" fmla="*/ 3954 w 4357"/>
                <a:gd name="T3" fmla="*/ 0 h 623"/>
                <a:gd name="T4" fmla="*/ 4356 w 4357"/>
                <a:gd name="T5" fmla="*/ 622 h 623"/>
                <a:gd name="T6" fmla="*/ 0 w 4357"/>
                <a:gd name="T7" fmla="*/ 622 h 623"/>
                <a:gd name="T8" fmla="*/ 383 w 4357"/>
                <a:gd name="T9" fmla="*/ 0 h 6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7"/>
                <a:gd name="T16" fmla="*/ 0 h 623"/>
                <a:gd name="T17" fmla="*/ 4357 w 4357"/>
                <a:gd name="T18" fmla="*/ 623 h 6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8000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gray">
            <a:xfrm>
              <a:off x="6817346" y="2935988"/>
              <a:ext cx="792163" cy="731583"/>
            </a:xfrm>
            <a:custGeom>
              <a:avLst/>
              <a:gdLst>
                <a:gd name="T0" fmla="*/ 382 w 749"/>
                <a:gd name="T1" fmla="*/ 976 h 977"/>
                <a:gd name="T2" fmla="*/ 0 w 749"/>
                <a:gd name="T3" fmla="*/ 342 h 977"/>
                <a:gd name="T4" fmla="*/ 280 w 749"/>
                <a:gd name="T5" fmla="*/ 0 h 977"/>
                <a:gd name="T6" fmla="*/ 748 w 749"/>
                <a:gd name="T7" fmla="*/ 538 h 977"/>
                <a:gd name="T8" fmla="*/ 382 w 749"/>
                <a:gd name="T9" fmla="*/ 976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9"/>
                <a:gd name="T16" fmla="*/ 0 h 977"/>
                <a:gd name="T17" fmla="*/ 749 w 749"/>
                <a:gd name="T18" fmla="*/ 977 h 9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gray">
            <a:xfrm>
              <a:off x="3982071" y="2935988"/>
              <a:ext cx="3135313" cy="257351"/>
            </a:xfrm>
            <a:custGeom>
              <a:avLst/>
              <a:gdLst>
                <a:gd name="T0" fmla="*/ 0 w 2964"/>
                <a:gd name="T1" fmla="*/ 343 h 344"/>
                <a:gd name="T2" fmla="*/ 2684 w 2964"/>
                <a:gd name="T3" fmla="*/ 343 h 344"/>
                <a:gd name="T4" fmla="*/ 2963 w 2964"/>
                <a:gd name="T5" fmla="*/ 0 h 344"/>
                <a:gd name="T6" fmla="*/ 531 w 2964"/>
                <a:gd name="T7" fmla="*/ 1 h 344"/>
                <a:gd name="T8" fmla="*/ 0 w 2964"/>
                <a:gd name="T9" fmla="*/ 34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4"/>
                <a:gd name="T16" fmla="*/ 0 h 344"/>
                <a:gd name="T17" fmla="*/ 2964 w 296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gray">
            <a:xfrm>
              <a:off x="3585196" y="3193340"/>
              <a:ext cx="3640138" cy="474232"/>
            </a:xfrm>
            <a:custGeom>
              <a:avLst/>
              <a:gdLst>
                <a:gd name="T0" fmla="*/ 0 w 3443"/>
                <a:gd name="T1" fmla="*/ 633 h 634"/>
                <a:gd name="T2" fmla="*/ 3442 w 3443"/>
                <a:gd name="T3" fmla="*/ 633 h 634"/>
                <a:gd name="T4" fmla="*/ 3060 w 3443"/>
                <a:gd name="T5" fmla="*/ 0 h 634"/>
                <a:gd name="T6" fmla="*/ 377 w 3443"/>
                <a:gd name="T7" fmla="*/ 0 h 634"/>
                <a:gd name="T8" fmla="*/ 0 w 3443"/>
                <a:gd name="T9" fmla="*/ 633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3"/>
                <a:gd name="T16" fmla="*/ 0 h 634"/>
                <a:gd name="T17" fmla="*/ 3443 w 3443"/>
                <a:gd name="T18" fmla="*/ 634 h 6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gray">
            <a:xfrm>
              <a:off x="6346970" y="2484814"/>
              <a:ext cx="693738" cy="636114"/>
            </a:xfrm>
            <a:custGeom>
              <a:avLst/>
              <a:gdLst>
                <a:gd name="T0" fmla="*/ 0 w 655"/>
                <a:gd name="T1" fmla="*/ 230 h 849"/>
                <a:gd name="T2" fmla="*/ 387 w 655"/>
                <a:gd name="T3" fmla="*/ 848 h 849"/>
                <a:gd name="T4" fmla="*/ 654 w 655"/>
                <a:gd name="T5" fmla="*/ 531 h 849"/>
                <a:gd name="T6" fmla="*/ 188 w 655"/>
                <a:gd name="T7" fmla="*/ 0 h 849"/>
                <a:gd name="T8" fmla="*/ 0 w 655"/>
                <a:gd name="T9" fmla="*/ 230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849"/>
                <a:gd name="T17" fmla="*/ 655 w 655"/>
                <a:gd name="T18" fmla="*/ 849 h 8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FF9966"/>
                </a:gs>
                <a:gs pos="100000">
                  <a:srgbClr val="FF66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gray">
            <a:xfrm>
              <a:off x="4453558" y="2483548"/>
              <a:ext cx="2093913" cy="172259"/>
            </a:xfrm>
            <a:custGeom>
              <a:avLst/>
              <a:gdLst>
                <a:gd name="T0" fmla="*/ 0 w 1980"/>
                <a:gd name="T1" fmla="*/ 228 h 229"/>
                <a:gd name="T2" fmla="*/ 1791 w 1980"/>
                <a:gd name="T3" fmla="*/ 228 h 229"/>
                <a:gd name="T4" fmla="*/ 1979 w 1980"/>
                <a:gd name="T5" fmla="*/ 0 h 229"/>
                <a:gd name="T6" fmla="*/ 500 w 1980"/>
                <a:gd name="T7" fmla="*/ 0 h 229"/>
                <a:gd name="T8" fmla="*/ 0 w 1980"/>
                <a:gd name="T9" fmla="*/ 228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0"/>
                <a:gd name="T16" fmla="*/ 0 h 229"/>
                <a:gd name="T17" fmla="*/ 1980 w 1980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FF9966"/>
                </a:gs>
                <a:gs pos="100000">
                  <a:srgbClr val="FF66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gray">
            <a:xfrm>
              <a:off x="4050333" y="2654770"/>
              <a:ext cx="2708275" cy="464893"/>
            </a:xfrm>
            <a:custGeom>
              <a:avLst/>
              <a:gdLst>
                <a:gd name="T0" fmla="*/ 0 w 2561"/>
                <a:gd name="T1" fmla="*/ 620 h 621"/>
                <a:gd name="T2" fmla="*/ 2560 w 2561"/>
                <a:gd name="T3" fmla="*/ 620 h 621"/>
                <a:gd name="T4" fmla="*/ 2172 w 2561"/>
                <a:gd name="T5" fmla="*/ 0 h 621"/>
                <a:gd name="T6" fmla="*/ 382 w 2561"/>
                <a:gd name="T7" fmla="*/ 0 h 621"/>
                <a:gd name="T8" fmla="*/ 0 w 2561"/>
                <a:gd name="T9" fmla="*/ 62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1"/>
                <a:gd name="T16" fmla="*/ 0 h 621"/>
                <a:gd name="T17" fmla="*/ 2561 w 2561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rgbClr val="FF9966"/>
                </a:gs>
                <a:gs pos="100000">
                  <a:srgbClr val="FF66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gray">
            <a:xfrm>
              <a:off x="5875958" y="2024882"/>
              <a:ext cx="596900" cy="553098"/>
            </a:xfrm>
            <a:custGeom>
              <a:avLst/>
              <a:gdLst>
                <a:gd name="T0" fmla="*/ 385 w 564"/>
                <a:gd name="T1" fmla="*/ 737 h 738"/>
                <a:gd name="T2" fmla="*/ 563 w 564"/>
                <a:gd name="T3" fmla="*/ 527 h 738"/>
                <a:gd name="T4" fmla="*/ 97 w 564"/>
                <a:gd name="T5" fmla="*/ 0 h 738"/>
                <a:gd name="T6" fmla="*/ 0 w 564"/>
                <a:gd name="T7" fmla="*/ 111 h 738"/>
                <a:gd name="T8" fmla="*/ 385 w 564"/>
                <a:gd name="T9" fmla="*/ 737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4"/>
                <a:gd name="T16" fmla="*/ 0 h 738"/>
                <a:gd name="T17" fmla="*/ 564 w 564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80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gray">
            <a:xfrm>
              <a:off x="4932983" y="2024882"/>
              <a:ext cx="1044575" cy="83017"/>
            </a:xfrm>
            <a:custGeom>
              <a:avLst/>
              <a:gdLst>
                <a:gd name="T0" fmla="*/ 0 w 987"/>
                <a:gd name="T1" fmla="*/ 109 h 110"/>
                <a:gd name="T2" fmla="*/ 889 w 987"/>
                <a:gd name="T3" fmla="*/ 109 h 110"/>
                <a:gd name="T4" fmla="*/ 986 w 987"/>
                <a:gd name="T5" fmla="*/ 0 h 110"/>
                <a:gd name="T6" fmla="*/ 308 w 987"/>
                <a:gd name="T7" fmla="*/ 0 h 110"/>
                <a:gd name="T8" fmla="*/ 0 w 987"/>
                <a:gd name="T9" fmla="*/ 109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7"/>
                <a:gd name="T16" fmla="*/ 0 h 110"/>
                <a:gd name="T17" fmla="*/ 987 w 987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80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gray">
            <a:xfrm>
              <a:off x="4521821" y="2106861"/>
              <a:ext cx="1763713" cy="471119"/>
            </a:xfrm>
            <a:custGeom>
              <a:avLst/>
              <a:gdLst>
                <a:gd name="T0" fmla="*/ 0 w 1669"/>
                <a:gd name="T1" fmla="*/ 628 h 629"/>
                <a:gd name="T2" fmla="*/ 1668 w 1669"/>
                <a:gd name="T3" fmla="*/ 628 h 629"/>
                <a:gd name="T4" fmla="*/ 1281 w 1669"/>
                <a:gd name="T5" fmla="*/ 0 h 629"/>
                <a:gd name="T6" fmla="*/ 388 w 1669"/>
                <a:gd name="T7" fmla="*/ 0 h 629"/>
                <a:gd name="T8" fmla="*/ 0 w 1669"/>
                <a:gd name="T9" fmla="*/ 628 h 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9"/>
                <a:gd name="T16" fmla="*/ 0 h 629"/>
                <a:gd name="T17" fmla="*/ 1669 w 1669"/>
                <a:gd name="T18" fmla="*/ 629 h 6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80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gray">
            <a:xfrm>
              <a:off x="5399708" y="1567253"/>
              <a:ext cx="504825" cy="468006"/>
            </a:xfrm>
            <a:custGeom>
              <a:avLst/>
              <a:gdLst>
                <a:gd name="T0" fmla="*/ 387 w 477"/>
                <a:gd name="T1" fmla="*/ 624 h 625"/>
                <a:gd name="T2" fmla="*/ 476 w 477"/>
                <a:gd name="T3" fmla="*/ 527 h 625"/>
                <a:gd name="T4" fmla="*/ 0 w 477"/>
                <a:gd name="T5" fmla="*/ 0 h 625"/>
                <a:gd name="T6" fmla="*/ 387 w 477"/>
                <a:gd name="T7" fmla="*/ 624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625"/>
                <a:gd name="T14" fmla="*/ 477 w 477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008000"/>
                </a:gs>
                <a:gs pos="100000">
                  <a:srgbClr val="66FF33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gray">
            <a:xfrm>
              <a:off x="4990133" y="1567253"/>
              <a:ext cx="819150" cy="468006"/>
            </a:xfrm>
            <a:custGeom>
              <a:avLst/>
              <a:gdLst>
                <a:gd name="T0" fmla="*/ 0 w 773"/>
                <a:gd name="T1" fmla="*/ 624 h 625"/>
                <a:gd name="T2" fmla="*/ 772 w 773"/>
                <a:gd name="T3" fmla="*/ 624 h 625"/>
                <a:gd name="T4" fmla="*/ 387 w 773"/>
                <a:gd name="T5" fmla="*/ 0 h 625"/>
                <a:gd name="T6" fmla="*/ 0 w 773"/>
                <a:gd name="T7" fmla="*/ 624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3"/>
                <a:gd name="T13" fmla="*/ 0 h 625"/>
                <a:gd name="T14" fmla="*/ 773 w 773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rgbClr val="66FF33"/>
                </a:gs>
                <a:gs pos="100000">
                  <a:srgbClr val="00CC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gray">
            <a:xfrm>
              <a:off x="1456358" y="3677949"/>
              <a:ext cx="1588" cy="5499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7744" y="195486"/>
            <a:ext cx="641826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</a:t>
            </a:r>
            <a:r>
              <a:rPr lang="ru-RU" sz="28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РОП:</a:t>
            </a:r>
            <a:endParaRPr lang="fr-CA" sz="2800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" name="Группа 95"/>
          <p:cNvGrpSpPr/>
          <p:nvPr/>
        </p:nvGrpSpPr>
        <p:grpSpPr>
          <a:xfrm>
            <a:off x="2123728" y="1131590"/>
            <a:ext cx="6768752" cy="3888432"/>
            <a:chOff x="423263" y="1744663"/>
            <a:chExt cx="8339737" cy="4875166"/>
          </a:xfrm>
        </p:grpSpPr>
        <p:sp>
          <p:nvSpPr>
            <p:cNvPr id="97" name="Oval 3"/>
            <p:cNvSpPr>
              <a:spLocks noChangeArrowheads="1"/>
            </p:cNvSpPr>
            <p:nvPr/>
          </p:nvSpPr>
          <p:spPr bwMode="gray">
            <a:xfrm>
              <a:off x="5310188" y="2133600"/>
              <a:ext cx="2971800" cy="2971800"/>
            </a:xfrm>
            <a:prstGeom prst="ellipse">
              <a:avLst/>
            </a:prstGeom>
            <a:noFill/>
            <a:ln w="38100">
              <a:solidFill>
                <a:srgbClr val="C382D0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val 4"/>
            <p:cNvSpPr>
              <a:spLocks noChangeArrowheads="1"/>
            </p:cNvSpPr>
            <p:nvPr/>
          </p:nvSpPr>
          <p:spPr bwMode="gray">
            <a:xfrm>
              <a:off x="949325" y="2133600"/>
              <a:ext cx="2971800" cy="2971800"/>
            </a:xfrm>
            <a:prstGeom prst="ellipse">
              <a:avLst/>
            </a:prstGeom>
            <a:noFill/>
            <a:ln w="38100" algn="ctr">
              <a:solidFill>
                <a:srgbClr val="65B737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Text Box 9"/>
            <p:cNvSpPr txBox="1">
              <a:spLocks noChangeArrowheads="1"/>
            </p:cNvSpPr>
            <p:nvPr/>
          </p:nvSpPr>
          <p:spPr bwMode="auto">
            <a:xfrm rot="18484074">
              <a:off x="985858" y="3135085"/>
              <a:ext cx="2750334" cy="720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</a:rPr>
                <a:t>Самостоятельная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</a:rPr>
                <a:t>утилизация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endParaRPr>
            </a:p>
          </p:txBody>
        </p:sp>
        <p:grpSp>
          <p:nvGrpSpPr>
            <p:cNvPr id="100" name="Group 15"/>
            <p:cNvGrpSpPr>
              <a:grpSpLocks/>
            </p:cNvGrpSpPr>
            <p:nvPr/>
          </p:nvGrpSpPr>
          <p:grpSpPr bwMode="auto">
            <a:xfrm>
              <a:off x="1374775" y="1744663"/>
              <a:ext cx="1000125" cy="977900"/>
              <a:chOff x="480" y="1200"/>
              <a:chExt cx="1042" cy="1019"/>
            </a:xfrm>
          </p:grpSpPr>
          <p:grpSp>
            <p:nvGrpSpPr>
              <p:cNvPr id="145" name="Group 1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147" name="Picture 17" descr="circuler_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8" name="Oval 1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5B737"/>
                    </a:gs>
                    <a:gs pos="50000">
                      <a:srgbClr val="65B737">
                        <a:gamma/>
                        <a:shade val="46275"/>
                        <a:invGamma/>
                      </a:srgbClr>
                    </a:gs>
                    <a:gs pos="100000">
                      <a:srgbClr val="65B73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pic>
            <p:nvPicPr>
              <p:cNvPr id="146" name="Picture 19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1" name="Text Box 30"/>
            <p:cNvSpPr txBox="1">
              <a:spLocks noChangeArrowheads="1"/>
            </p:cNvSpPr>
            <p:nvPr/>
          </p:nvSpPr>
          <p:spPr bwMode="white">
            <a:xfrm>
              <a:off x="1403350" y="1954213"/>
              <a:ext cx="936625" cy="42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2" name="Text Box 9"/>
            <p:cNvSpPr txBox="1">
              <a:spLocks noChangeArrowheads="1"/>
            </p:cNvSpPr>
            <p:nvPr/>
          </p:nvSpPr>
          <p:spPr bwMode="auto">
            <a:xfrm rot="2707586">
              <a:off x="5706348" y="3054543"/>
              <a:ext cx="2298451" cy="720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Экологический сбор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endParaRPr>
            </a:p>
          </p:txBody>
        </p:sp>
        <p:grpSp>
          <p:nvGrpSpPr>
            <p:cNvPr id="103" name="Group 45"/>
            <p:cNvGrpSpPr>
              <a:grpSpLocks/>
            </p:cNvGrpSpPr>
            <p:nvPr/>
          </p:nvGrpSpPr>
          <p:grpSpPr bwMode="auto">
            <a:xfrm>
              <a:off x="6888163" y="1774825"/>
              <a:ext cx="1000125" cy="977900"/>
              <a:chOff x="480" y="1200"/>
              <a:chExt cx="1042" cy="1019"/>
            </a:xfrm>
          </p:grpSpPr>
          <p:grpSp>
            <p:nvGrpSpPr>
              <p:cNvPr id="141" name="Group 4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143" name="Picture 47" descr="circuler_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4" name="Oval 4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382D0"/>
                    </a:gs>
                    <a:gs pos="50000">
                      <a:srgbClr val="C382D0">
                        <a:gamma/>
                        <a:shade val="54118"/>
                        <a:invGamma/>
                      </a:srgbClr>
                    </a:gs>
                    <a:gs pos="100000">
                      <a:srgbClr val="C382D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pic>
            <p:nvPicPr>
              <p:cNvPr id="142" name="Picture 49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4" name="Text Box 50"/>
            <p:cNvSpPr txBox="1">
              <a:spLocks noChangeArrowheads="1"/>
            </p:cNvSpPr>
            <p:nvPr/>
          </p:nvSpPr>
          <p:spPr bwMode="white">
            <a:xfrm>
              <a:off x="6854826" y="1984375"/>
              <a:ext cx="1060450" cy="42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05" name="Group 15"/>
            <p:cNvGrpSpPr>
              <a:grpSpLocks/>
            </p:cNvGrpSpPr>
            <p:nvPr/>
          </p:nvGrpSpPr>
          <p:grpSpPr bwMode="auto">
            <a:xfrm>
              <a:off x="1374775" y="4497388"/>
              <a:ext cx="1000125" cy="977900"/>
              <a:chOff x="480" y="1200"/>
              <a:chExt cx="1042" cy="1019"/>
            </a:xfrm>
          </p:grpSpPr>
          <p:grpSp>
            <p:nvGrpSpPr>
              <p:cNvPr id="137" name="Group 1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139" name="Picture 17" descr="circuler_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" name="Oval 1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5B737"/>
                    </a:gs>
                    <a:gs pos="50000">
                      <a:srgbClr val="65B737">
                        <a:gamma/>
                        <a:shade val="56078"/>
                        <a:invGamma/>
                      </a:srgbClr>
                    </a:gs>
                    <a:gs pos="100000">
                      <a:srgbClr val="65B73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pic>
            <p:nvPicPr>
              <p:cNvPr id="138" name="Picture 19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6" name="Text Box 30"/>
            <p:cNvSpPr txBox="1">
              <a:spLocks noChangeArrowheads="1"/>
            </p:cNvSpPr>
            <p:nvPr/>
          </p:nvSpPr>
          <p:spPr bwMode="white">
            <a:xfrm>
              <a:off x="423263" y="5577957"/>
              <a:ext cx="3460104" cy="104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600" b="1" dirty="0" smtClean="0">
                  <a:solidFill>
                    <a:srgbClr val="2D7E0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Собственные объекты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600" b="1" dirty="0" smtClean="0">
                  <a:solidFill>
                    <a:srgbClr val="2D7E0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Региональный оператор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ru-RU" sz="1600" b="1" dirty="0" smtClean="0">
                  <a:solidFill>
                    <a:srgbClr val="2D7E0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Оператор</a:t>
              </a:r>
              <a:endParaRPr lang="en-US" sz="1600" b="1" dirty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107" name="Group 15"/>
            <p:cNvGrpSpPr>
              <a:grpSpLocks/>
            </p:cNvGrpSpPr>
            <p:nvPr/>
          </p:nvGrpSpPr>
          <p:grpSpPr bwMode="auto">
            <a:xfrm>
              <a:off x="469900" y="3201988"/>
              <a:ext cx="1000125" cy="977900"/>
              <a:chOff x="480" y="1200"/>
              <a:chExt cx="1042" cy="1019"/>
            </a:xfrm>
          </p:grpSpPr>
          <p:grpSp>
            <p:nvGrpSpPr>
              <p:cNvPr id="133" name="Group 1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135" name="Picture 17" descr="circuler_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" name="Oval 1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5B737"/>
                    </a:gs>
                    <a:gs pos="50000">
                      <a:srgbClr val="65B737">
                        <a:gamma/>
                        <a:shade val="56078"/>
                        <a:invGamma/>
                      </a:srgbClr>
                    </a:gs>
                    <a:gs pos="100000">
                      <a:srgbClr val="65B73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pic>
            <p:nvPicPr>
              <p:cNvPr id="134" name="Picture 19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8" name="Text Box 30"/>
            <p:cNvSpPr txBox="1">
              <a:spLocks noChangeArrowheads="1"/>
            </p:cNvSpPr>
            <p:nvPr/>
          </p:nvSpPr>
          <p:spPr bwMode="white">
            <a:xfrm>
              <a:off x="462564" y="3425767"/>
              <a:ext cx="936625" cy="42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09" name="Group 45"/>
            <p:cNvGrpSpPr>
              <a:grpSpLocks/>
            </p:cNvGrpSpPr>
            <p:nvPr/>
          </p:nvGrpSpPr>
          <p:grpSpPr bwMode="auto">
            <a:xfrm>
              <a:off x="6888163" y="4384675"/>
              <a:ext cx="1000125" cy="977900"/>
              <a:chOff x="480" y="1200"/>
              <a:chExt cx="1042" cy="1019"/>
            </a:xfrm>
          </p:grpSpPr>
          <p:grpSp>
            <p:nvGrpSpPr>
              <p:cNvPr id="129" name="Group 4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131" name="Picture 47" descr="circuler_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" name="Oval 4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382D0"/>
                    </a:gs>
                    <a:gs pos="50000">
                      <a:srgbClr val="C382D0">
                        <a:gamma/>
                        <a:shade val="54118"/>
                        <a:invGamma/>
                      </a:srgbClr>
                    </a:gs>
                    <a:gs pos="100000">
                      <a:srgbClr val="C382D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pic>
            <p:nvPicPr>
              <p:cNvPr id="130" name="Picture 49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0" name="Text Box 50"/>
            <p:cNvSpPr txBox="1">
              <a:spLocks noChangeArrowheads="1"/>
            </p:cNvSpPr>
            <p:nvPr/>
          </p:nvSpPr>
          <p:spPr bwMode="white">
            <a:xfrm>
              <a:off x="6854826" y="4689698"/>
              <a:ext cx="1060450" cy="42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11" name="Group 45"/>
            <p:cNvGrpSpPr>
              <a:grpSpLocks/>
            </p:cNvGrpSpPr>
            <p:nvPr/>
          </p:nvGrpSpPr>
          <p:grpSpPr bwMode="auto">
            <a:xfrm>
              <a:off x="7735888" y="3146425"/>
              <a:ext cx="1000125" cy="977900"/>
              <a:chOff x="480" y="1200"/>
              <a:chExt cx="1042" cy="1019"/>
            </a:xfrm>
          </p:grpSpPr>
          <p:grpSp>
            <p:nvGrpSpPr>
              <p:cNvPr id="125" name="Group 4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127" name="Picture 47" descr="circuler_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8" name="Oval 4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382D0"/>
                    </a:gs>
                    <a:gs pos="50000">
                      <a:srgbClr val="C382D0">
                        <a:gamma/>
                        <a:shade val="54118"/>
                        <a:invGamma/>
                      </a:srgbClr>
                    </a:gs>
                    <a:gs pos="100000">
                      <a:srgbClr val="C382D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pic>
            <p:nvPicPr>
              <p:cNvPr id="126" name="Picture 49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" name="Text Box 50"/>
            <p:cNvSpPr txBox="1">
              <a:spLocks noChangeArrowheads="1"/>
            </p:cNvSpPr>
            <p:nvPr/>
          </p:nvSpPr>
          <p:spPr bwMode="white">
            <a:xfrm>
              <a:off x="7702550" y="3355975"/>
              <a:ext cx="1060450" cy="42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3" name="AutoShape 44"/>
            <p:cNvSpPr>
              <a:spLocks noChangeArrowheads="1"/>
            </p:cNvSpPr>
            <p:nvPr/>
          </p:nvSpPr>
          <p:spPr bwMode="gray">
            <a:xfrm>
              <a:off x="3921125" y="2209800"/>
              <a:ext cx="1371600" cy="1162050"/>
            </a:xfrm>
            <a:custGeom>
              <a:avLst/>
              <a:gdLst>
                <a:gd name="G0" fmla="+- -1698628 0 0"/>
                <a:gd name="G1" fmla="+- -11512247 0 0"/>
                <a:gd name="G2" fmla="+- -1698628 0 -11512247"/>
                <a:gd name="G3" fmla="+- 10800 0 0"/>
                <a:gd name="G4" fmla="+- 0 0 -169862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130 0 0"/>
                <a:gd name="G9" fmla="+- 0 0 -11512247"/>
                <a:gd name="G10" fmla="+- 8130 0 2700"/>
                <a:gd name="G11" fmla="cos G10 -1698628"/>
                <a:gd name="G12" fmla="sin G10 -1698628"/>
                <a:gd name="G13" fmla="cos 13500 -1698628"/>
                <a:gd name="G14" fmla="sin 13500 -1698628"/>
                <a:gd name="G15" fmla="+- G11 10800 0"/>
                <a:gd name="G16" fmla="+- G12 10800 0"/>
                <a:gd name="G17" fmla="+- G13 10800 0"/>
                <a:gd name="G18" fmla="+- G14 10800 0"/>
                <a:gd name="G19" fmla="*/ 8130 1 2"/>
                <a:gd name="G20" fmla="+- G19 5400 0"/>
                <a:gd name="G21" fmla="cos G20 -1698628"/>
                <a:gd name="G22" fmla="sin G20 -1698628"/>
                <a:gd name="G23" fmla="+- G21 10800 0"/>
                <a:gd name="G24" fmla="+- G12 G23 G22"/>
                <a:gd name="G25" fmla="+- G22 G23 G11"/>
                <a:gd name="G26" fmla="cos 10800 -1698628"/>
                <a:gd name="G27" fmla="sin 10800 -1698628"/>
                <a:gd name="G28" fmla="cos 8130 -1698628"/>
                <a:gd name="G29" fmla="sin 8130 -169862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512247"/>
                <a:gd name="G36" fmla="sin G34 -11512247"/>
                <a:gd name="G37" fmla="+/ -11512247 -169862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130 G39"/>
                <a:gd name="G43" fmla="sin 813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77 w 21600"/>
                <a:gd name="T5" fmla="*/ 190 h 21600"/>
                <a:gd name="T6" fmla="*/ 1362 w 21600"/>
                <a:gd name="T7" fmla="*/ 10084 h 21600"/>
                <a:gd name="T8" fmla="*/ 9277 w 21600"/>
                <a:gd name="T9" fmla="*/ 2813 h 21600"/>
                <a:gd name="T10" fmla="*/ 22942 w 21600"/>
                <a:gd name="T11" fmla="*/ 4899 h 21600"/>
                <a:gd name="T12" fmla="*/ 21076 w 21600"/>
                <a:gd name="T13" fmla="*/ 10291 h 21600"/>
                <a:gd name="T14" fmla="*/ 15683 w 21600"/>
                <a:gd name="T15" fmla="*/ 842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112" y="7246"/>
                  </a:moveTo>
                  <a:cubicBezTo>
                    <a:pt x="16751" y="4446"/>
                    <a:pt x="13912" y="2670"/>
                    <a:pt x="10800" y="2670"/>
                  </a:cubicBezTo>
                  <a:cubicBezTo>
                    <a:pt x="6548" y="2669"/>
                    <a:pt x="3014" y="5945"/>
                    <a:pt x="2693" y="10185"/>
                  </a:cubicBezTo>
                  <a:lnTo>
                    <a:pt x="30" y="9983"/>
                  </a:lnTo>
                  <a:cubicBezTo>
                    <a:pt x="458" y="4351"/>
                    <a:pt x="5152" y="-1"/>
                    <a:pt x="10800" y="0"/>
                  </a:cubicBezTo>
                  <a:cubicBezTo>
                    <a:pt x="14934" y="0"/>
                    <a:pt x="18706" y="2360"/>
                    <a:pt x="20513" y="6079"/>
                  </a:cubicBezTo>
                  <a:lnTo>
                    <a:pt x="22942" y="4899"/>
                  </a:lnTo>
                  <a:lnTo>
                    <a:pt x="21076" y="10291"/>
                  </a:lnTo>
                  <a:lnTo>
                    <a:pt x="15683" y="8426"/>
                  </a:lnTo>
                  <a:lnTo>
                    <a:pt x="18112" y="7246"/>
                  </a:lnTo>
                  <a:close/>
                </a:path>
              </a:pathLst>
            </a:custGeom>
            <a:gradFill rotWithShape="1">
              <a:gsLst>
                <a:gs pos="0">
                  <a:srgbClr val="65B737">
                    <a:gamma/>
                    <a:tint val="63529"/>
                    <a:invGamma/>
                    <a:alpha val="80000"/>
                  </a:srgbClr>
                </a:gs>
                <a:gs pos="100000">
                  <a:srgbClr val="65B737">
                    <a:alpha val="80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4" name="Group 45"/>
            <p:cNvGrpSpPr>
              <a:grpSpLocks/>
            </p:cNvGrpSpPr>
            <p:nvPr/>
          </p:nvGrpSpPr>
          <p:grpSpPr bwMode="auto">
            <a:xfrm>
              <a:off x="4654550" y="2916238"/>
              <a:ext cx="1676400" cy="1403350"/>
              <a:chOff x="480" y="336"/>
              <a:chExt cx="1486" cy="884"/>
            </a:xfrm>
          </p:grpSpPr>
          <p:sp>
            <p:nvSpPr>
              <p:cNvPr id="123" name="AutoShape 46"/>
              <p:cNvSpPr>
                <a:spLocks noChangeArrowheads="1"/>
              </p:cNvSpPr>
              <p:nvPr/>
            </p:nvSpPr>
            <p:spPr bwMode="gray">
              <a:xfrm>
                <a:off x="480" y="336"/>
                <a:ext cx="1486" cy="884"/>
              </a:xfrm>
              <a:prstGeom prst="homePlate">
                <a:avLst>
                  <a:gd name="adj" fmla="val 42025"/>
                </a:avLst>
              </a:prstGeom>
              <a:gradFill rotWithShape="1">
                <a:gsLst>
                  <a:gs pos="0">
                    <a:srgbClr val="C382D0">
                      <a:gamma/>
                      <a:tint val="41176"/>
                      <a:invGamma/>
                    </a:srgbClr>
                  </a:gs>
                  <a:gs pos="100000">
                    <a:srgbClr val="C382D0"/>
                  </a:gs>
                </a:gsLst>
                <a:lin ang="18900000" scaled="1"/>
              </a:gradFill>
              <a:ln w="25400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AutoShape 47"/>
              <p:cNvSpPr>
                <a:spLocks noChangeArrowheads="1"/>
              </p:cNvSpPr>
              <p:nvPr/>
            </p:nvSpPr>
            <p:spPr bwMode="gray">
              <a:xfrm>
                <a:off x="529" y="371"/>
                <a:ext cx="1375" cy="811"/>
              </a:xfrm>
              <a:prstGeom prst="homePlate">
                <a:avLst>
                  <a:gd name="adj" fmla="val 42386"/>
                </a:avLst>
              </a:prstGeom>
              <a:gradFill rotWithShape="1">
                <a:gsLst>
                  <a:gs pos="0">
                    <a:srgbClr val="C382D0">
                      <a:gamma/>
                      <a:shade val="69804"/>
                      <a:invGamma/>
                    </a:srgbClr>
                  </a:gs>
                  <a:gs pos="100000">
                    <a:srgbClr val="C382D0"/>
                  </a:gs>
                </a:gsLst>
                <a:lin ang="18900000" scaled="1"/>
              </a:gradFill>
              <a:ln w="12700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5" name="Group 48"/>
            <p:cNvGrpSpPr>
              <a:grpSpLocks/>
            </p:cNvGrpSpPr>
            <p:nvPr/>
          </p:nvGrpSpPr>
          <p:grpSpPr bwMode="auto">
            <a:xfrm flipH="1">
              <a:off x="2930525" y="2933700"/>
              <a:ext cx="1676400" cy="1403350"/>
              <a:chOff x="480" y="336"/>
              <a:chExt cx="1486" cy="884"/>
            </a:xfrm>
          </p:grpSpPr>
          <p:sp>
            <p:nvSpPr>
              <p:cNvPr id="121" name="AutoShape 49"/>
              <p:cNvSpPr>
                <a:spLocks noChangeArrowheads="1"/>
              </p:cNvSpPr>
              <p:nvPr/>
            </p:nvSpPr>
            <p:spPr bwMode="gray">
              <a:xfrm>
                <a:off x="480" y="336"/>
                <a:ext cx="1486" cy="884"/>
              </a:xfrm>
              <a:prstGeom prst="homePlate">
                <a:avLst>
                  <a:gd name="adj" fmla="val 42025"/>
                </a:avLst>
              </a:prstGeom>
              <a:gradFill rotWithShape="1">
                <a:gsLst>
                  <a:gs pos="0">
                    <a:srgbClr val="65B737"/>
                  </a:gs>
                  <a:gs pos="100000">
                    <a:srgbClr val="65B737">
                      <a:gamma/>
                      <a:tint val="50980"/>
                      <a:invGamma/>
                    </a:srgbClr>
                  </a:gs>
                </a:gsLst>
                <a:lin ang="2700000" scaled="1"/>
              </a:gradFill>
              <a:ln w="25400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AutoShape 50"/>
              <p:cNvSpPr>
                <a:spLocks noChangeArrowheads="1"/>
              </p:cNvSpPr>
              <p:nvPr/>
            </p:nvSpPr>
            <p:spPr bwMode="gray">
              <a:xfrm>
                <a:off x="529" y="371"/>
                <a:ext cx="1375" cy="811"/>
              </a:xfrm>
              <a:prstGeom prst="homePlate">
                <a:avLst>
                  <a:gd name="adj" fmla="val 42386"/>
                </a:avLst>
              </a:prstGeom>
              <a:gradFill rotWithShape="1">
                <a:gsLst>
                  <a:gs pos="0">
                    <a:srgbClr val="65B737"/>
                  </a:gs>
                  <a:gs pos="100000">
                    <a:srgbClr val="65B737">
                      <a:gamma/>
                      <a:shade val="66667"/>
                      <a:invGamma/>
                    </a:srgbClr>
                  </a:gs>
                </a:gsLst>
                <a:lin ang="2700000" scaled="1"/>
              </a:gradFill>
              <a:ln w="12700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6" name="Text Box 8"/>
            <p:cNvSpPr txBox="1">
              <a:spLocks noChangeArrowheads="1"/>
            </p:cNvSpPr>
            <p:nvPr/>
          </p:nvSpPr>
          <p:spPr bwMode="white">
            <a:xfrm>
              <a:off x="3195638" y="3211513"/>
              <a:ext cx="1281111" cy="8103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alibri" pitchFamily="34" charset="0"/>
                </a:rPr>
                <a:t>ст. 24.2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 smtClean="0">
                  <a:solidFill>
                    <a:srgbClr val="F8F8F8"/>
                  </a:solidFill>
                  <a:latin typeface="Calibri" pitchFamily="34" charset="0"/>
                </a:rPr>
                <a:t>89-ФЗ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7" name="Text Box 8"/>
            <p:cNvSpPr txBox="1">
              <a:spLocks noChangeArrowheads="1"/>
            </p:cNvSpPr>
            <p:nvPr/>
          </p:nvSpPr>
          <p:spPr bwMode="white">
            <a:xfrm>
              <a:off x="4781551" y="3211513"/>
              <a:ext cx="1281113" cy="8103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alibri" pitchFamily="34" charset="0"/>
                </a:rPr>
                <a:t>ст. 24.5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 smtClean="0">
                  <a:solidFill>
                    <a:srgbClr val="F8F8F8"/>
                  </a:solidFill>
                  <a:latin typeface="Calibri" pitchFamily="34" charset="0"/>
                </a:rPr>
                <a:t>89-ФЗ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0" name="AutoShape 55"/>
            <p:cNvSpPr>
              <a:spLocks noChangeArrowheads="1"/>
            </p:cNvSpPr>
            <p:nvPr/>
          </p:nvSpPr>
          <p:spPr bwMode="gray">
            <a:xfrm flipH="1" flipV="1">
              <a:off x="3921125" y="3867150"/>
              <a:ext cx="1371600" cy="1162050"/>
            </a:xfrm>
            <a:custGeom>
              <a:avLst/>
              <a:gdLst>
                <a:gd name="G0" fmla="+- -1698628 0 0"/>
                <a:gd name="G1" fmla="+- -11236449 0 0"/>
                <a:gd name="G2" fmla="+- -1698628 0 -11236449"/>
                <a:gd name="G3" fmla="+- 10800 0 0"/>
                <a:gd name="G4" fmla="+- 0 0 -169862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130 0 0"/>
                <a:gd name="G9" fmla="+- 0 0 -11236449"/>
                <a:gd name="G10" fmla="+- 8130 0 2700"/>
                <a:gd name="G11" fmla="cos G10 -1698628"/>
                <a:gd name="G12" fmla="sin G10 -1698628"/>
                <a:gd name="G13" fmla="cos 13500 -1698628"/>
                <a:gd name="G14" fmla="sin 13500 -1698628"/>
                <a:gd name="G15" fmla="+- G11 10800 0"/>
                <a:gd name="G16" fmla="+- G12 10800 0"/>
                <a:gd name="G17" fmla="+- G13 10800 0"/>
                <a:gd name="G18" fmla="+- G14 10800 0"/>
                <a:gd name="G19" fmla="*/ 8130 1 2"/>
                <a:gd name="G20" fmla="+- G19 5400 0"/>
                <a:gd name="G21" fmla="cos G20 -1698628"/>
                <a:gd name="G22" fmla="sin G20 -1698628"/>
                <a:gd name="G23" fmla="+- G21 10800 0"/>
                <a:gd name="G24" fmla="+- G12 G23 G22"/>
                <a:gd name="G25" fmla="+- G22 G23 G11"/>
                <a:gd name="G26" fmla="cos 10800 -1698628"/>
                <a:gd name="G27" fmla="sin 10800 -1698628"/>
                <a:gd name="G28" fmla="cos 8130 -1698628"/>
                <a:gd name="G29" fmla="sin 8130 -169862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236449"/>
                <a:gd name="G36" fmla="sin G34 -11236449"/>
                <a:gd name="G37" fmla="+/ -11236449 -169862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130 G39"/>
                <a:gd name="G43" fmla="sin 813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68 w 21600"/>
                <a:gd name="T5" fmla="*/ 123 h 21600"/>
                <a:gd name="T6" fmla="*/ 1440 w 21600"/>
                <a:gd name="T7" fmla="*/ 9393 h 21600"/>
                <a:gd name="T8" fmla="*/ 9572 w 21600"/>
                <a:gd name="T9" fmla="*/ 2763 h 21600"/>
                <a:gd name="T10" fmla="*/ 22942 w 21600"/>
                <a:gd name="T11" fmla="*/ 4899 h 21600"/>
                <a:gd name="T12" fmla="*/ 21076 w 21600"/>
                <a:gd name="T13" fmla="*/ 10291 h 21600"/>
                <a:gd name="T14" fmla="*/ 15683 w 21600"/>
                <a:gd name="T15" fmla="*/ 842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112" y="7246"/>
                  </a:moveTo>
                  <a:cubicBezTo>
                    <a:pt x="16751" y="4446"/>
                    <a:pt x="13912" y="2670"/>
                    <a:pt x="10800" y="2670"/>
                  </a:cubicBezTo>
                  <a:cubicBezTo>
                    <a:pt x="6776" y="2669"/>
                    <a:pt x="3358" y="5613"/>
                    <a:pt x="2760" y="9591"/>
                  </a:cubicBezTo>
                  <a:lnTo>
                    <a:pt x="119" y="9195"/>
                  </a:lnTo>
                  <a:cubicBezTo>
                    <a:pt x="914" y="3909"/>
                    <a:pt x="5455" y="-1"/>
                    <a:pt x="10800" y="0"/>
                  </a:cubicBezTo>
                  <a:cubicBezTo>
                    <a:pt x="14934" y="0"/>
                    <a:pt x="18706" y="2360"/>
                    <a:pt x="20513" y="6079"/>
                  </a:cubicBezTo>
                  <a:lnTo>
                    <a:pt x="22942" y="4899"/>
                  </a:lnTo>
                  <a:lnTo>
                    <a:pt x="21076" y="10291"/>
                  </a:lnTo>
                  <a:lnTo>
                    <a:pt x="15683" y="8426"/>
                  </a:lnTo>
                  <a:lnTo>
                    <a:pt x="18112" y="7246"/>
                  </a:lnTo>
                  <a:close/>
                </a:path>
              </a:pathLst>
            </a:custGeom>
            <a:gradFill rotWithShape="1">
              <a:gsLst>
                <a:gs pos="0">
                  <a:srgbClr val="C382D0">
                    <a:gamma/>
                    <a:tint val="63529"/>
                    <a:invGamma/>
                    <a:alpha val="80000"/>
                  </a:srgbClr>
                </a:gs>
                <a:gs pos="100000">
                  <a:srgbClr val="C382D0">
                    <a:alpha val="80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9" name="Text Box 30"/>
          <p:cNvSpPr txBox="1">
            <a:spLocks noChangeArrowheads="1"/>
          </p:cNvSpPr>
          <p:nvPr/>
        </p:nvSpPr>
        <p:spPr bwMode="white">
          <a:xfrm>
            <a:off x="2915816" y="3507854"/>
            <a:ext cx="760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2" name="Text Box 30"/>
          <p:cNvSpPr txBox="1">
            <a:spLocks noChangeArrowheads="1"/>
          </p:cNvSpPr>
          <p:nvPr/>
        </p:nvSpPr>
        <p:spPr bwMode="white">
          <a:xfrm>
            <a:off x="5868144" y="4155926"/>
            <a:ext cx="2808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Ставка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Норматив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Администрирование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70162" y="206375"/>
            <a:ext cx="641826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</a:t>
            </a:r>
            <a:r>
              <a:rPr lang="ru-RU" sz="28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утилизация</a:t>
            </a:r>
            <a:r>
              <a:rPr lang="ru-RU" sz="28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CA" sz="2800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ext Box 30"/>
          <p:cNvSpPr txBox="1">
            <a:spLocks noChangeArrowheads="1"/>
          </p:cNvSpPr>
          <p:nvPr/>
        </p:nvSpPr>
        <p:spPr bwMode="white">
          <a:xfrm>
            <a:off x="2915816" y="3507854"/>
            <a:ext cx="760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white">
          <a:xfrm>
            <a:off x="2339752" y="1059582"/>
            <a:ext cx="619268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Собственные объекты</a:t>
            </a:r>
          </a:p>
          <a:p>
            <a:pPr marL="108585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наличие технических условий;</a:t>
            </a:r>
          </a:p>
          <a:p>
            <a:pPr marL="108585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наличие технической документации;</a:t>
            </a:r>
          </a:p>
          <a:p>
            <a:pPr marL="108585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наличие производственных мощностей.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2800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Региональный оператор</a:t>
            </a:r>
          </a:p>
          <a:p>
            <a:pPr marL="108585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наличие лицензии на утилизацию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2800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Оператор</a:t>
            </a:r>
          </a:p>
          <a:p>
            <a:pPr marL="108585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наличие лицензии на утилизацию</a:t>
            </a:r>
            <a:endParaRPr lang="en-US" sz="2000" b="1" dirty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CA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ext Box 30"/>
          <p:cNvSpPr txBox="1">
            <a:spLocks noChangeArrowheads="1"/>
          </p:cNvSpPr>
          <p:nvPr/>
        </p:nvSpPr>
        <p:spPr bwMode="white">
          <a:xfrm>
            <a:off x="2915816" y="3507854"/>
            <a:ext cx="760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white">
          <a:xfrm>
            <a:off x="2195736" y="915566"/>
            <a:ext cx="694826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Ставка</a:t>
            </a:r>
          </a:p>
          <a:p>
            <a:pPr marL="108585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Постановление Правительства РФ от 09.04.2016 N 284 «Об установлении ставок экологического сбора…»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Норматив</a:t>
            </a:r>
          </a:p>
          <a:p>
            <a:pPr marL="108585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Распоряжение Правительства РФ от 24.09.2015 N 1886-р (перечень)</a:t>
            </a:r>
          </a:p>
          <a:p>
            <a:pPr marL="108585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Распоряжение Правительства РФ от 04.12.2015 N 2491-р (норматив)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Администрирование</a:t>
            </a:r>
          </a:p>
          <a:p>
            <a:pPr marL="108585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Постановление Правительства РФ от 08.10.2015 N 1073 «О порядке взимания экологического сбора»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</a:t>
            </a:r>
            <a:r>
              <a:rPr lang="ru-RU" sz="28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CA" sz="2800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ext Box 30"/>
          <p:cNvSpPr txBox="1">
            <a:spLocks noChangeArrowheads="1"/>
          </p:cNvSpPr>
          <p:nvPr/>
        </p:nvSpPr>
        <p:spPr bwMode="white">
          <a:xfrm>
            <a:off x="2915816" y="3507854"/>
            <a:ext cx="760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8914" name="Picture 2" descr="C:\Users\Сергей\Desktop\Квант\Кластер\ККР\IV конференция\Весы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>
            <a:off x="2915816" y="1059582"/>
            <a:ext cx="4590899" cy="36724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2739573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Собственность;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Отлаженность;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Простота;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Управляемость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84776" y="1923678"/>
            <a:ext cx="2339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Отчуждение;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Неопределённость;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Сложность;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Неуправляемость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Минимизация затрат:</a:t>
            </a:r>
            <a:endParaRPr lang="fr-CA" sz="3200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https://il2.picdn.net/shutterstock/videos/1355761/thumb/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t="38686"/>
          <a:stretch>
            <a:fillRect/>
          </a:stretch>
        </p:blipFill>
        <p:spPr bwMode="auto">
          <a:xfrm>
            <a:off x="1732897" y="2139702"/>
            <a:ext cx="7087575" cy="2448272"/>
          </a:xfrm>
          <a:prstGeom prst="rect">
            <a:avLst/>
          </a:prstGeom>
          <a:noFill/>
        </p:spPr>
      </p:pic>
      <p:pic>
        <p:nvPicPr>
          <p:cNvPr id="56324" name="Picture 4" descr="http://krasotadyha.ru/wp-content/uploads/2013/11/Man-With-Question-0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617241"/>
            <a:ext cx="2526259" cy="252625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31840" y="1707654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127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Уплата сбора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1203598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127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Реальная</a:t>
            </a:r>
            <a:r>
              <a:rPr lang="ru-RU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утилизация</a:t>
            </a:r>
            <a:endParaRPr lang="ru-RU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3507854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127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Фиктивная</a:t>
            </a:r>
          </a:p>
          <a:p>
            <a:pPr marR="0" lvl="0" indent="127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Вектор:</a:t>
            </a:r>
            <a:endParaRPr lang="fr-CA" sz="3200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AutoShape 44"/>
          <p:cNvSpPr>
            <a:spLocks noChangeArrowheads="1"/>
          </p:cNvSpPr>
          <p:nvPr/>
        </p:nvSpPr>
        <p:spPr bwMode="gray">
          <a:xfrm rot="602932">
            <a:off x="5146540" y="1301785"/>
            <a:ext cx="3096344" cy="1080120"/>
          </a:xfrm>
          <a:custGeom>
            <a:avLst/>
            <a:gdLst>
              <a:gd name="G0" fmla="+- -1698628 0 0"/>
              <a:gd name="G1" fmla="+- -11512247 0 0"/>
              <a:gd name="G2" fmla="+- -1698628 0 -11512247"/>
              <a:gd name="G3" fmla="+- 10800 0 0"/>
              <a:gd name="G4" fmla="+- 0 0 -16986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30 0 0"/>
              <a:gd name="G9" fmla="+- 0 0 -11512247"/>
              <a:gd name="G10" fmla="+- 8130 0 2700"/>
              <a:gd name="G11" fmla="cos G10 -1698628"/>
              <a:gd name="G12" fmla="sin G10 -1698628"/>
              <a:gd name="G13" fmla="cos 13500 -1698628"/>
              <a:gd name="G14" fmla="sin 13500 -1698628"/>
              <a:gd name="G15" fmla="+- G11 10800 0"/>
              <a:gd name="G16" fmla="+- G12 10800 0"/>
              <a:gd name="G17" fmla="+- G13 10800 0"/>
              <a:gd name="G18" fmla="+- G14 10800 0"/>
              <a:gd name="G19" fmla="*/ 8130 1 2"/>
              <a:gd name="G20" fmla="+- G19 5400 0"/>
              <a:gd name="G21" fmla="cos G20 -1698628"/>
              <a:gd name="G22" fmla="sin G20 -1698628"/>
              <a:gd name="G23" fmla="+- G21 10800 0"/>
              <a:gd name="G24" fmla="+- G12 G23 G22"/>
              <a:gd name="G25" fmla="+- G22 G23 G11"/>
              <a:gd name="G26" fmla="cos 10800 -1698628"/>
              <a:gd name="G27" fmla="sin 10800 -1698628"/>
              <a:gd name="G28" fmla="cos 8130 -1698628"/>
              <a:gd name="G29" fmla="sin 8130 -16986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512247"/>
              <a:gd name="G36" fmla="sin G34 -11512247"/>
              <a:gd name="G37" fmla="+/ -11512247 -16986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30 G39"/>
              <a:gd name="G43" fmla="sin 8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77 w 21600"/>
              <a:gd name="T5" fmla="*/ 190 h 21600"/>
              <a:gd name="T6" fmla="*/ 1362 w 21600"/>
              <a:gd name="T7" fmla="*/ 10084 h 21600"/>
              <a:gd name="T8" fmla="*/ 9277 w 21600"/>
              <a:gd name="T9" fmla="*/ 2813 h 21600"/>
              <a:gd name="T10" fmla="*/ 22942 w 21600"/>
              <a:gd name="T11" fmla="*/ 4899 h 21600"/>
              <a:gd name="T12" fmla="*/ 21076 w 21600"/>
              <a:gd name="T13" fmla="*/ 10291 h 21600"/>
              <a:gd name="T14" fmla="*/ 15683 w 21600"/>
              <a:gd name="T15" fmla="*/ 8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548" y="2669"/>
                  <a:pt x="3014" y="5945"/>
                  <a:pt x="2693" y="10185"/>
                </a:cubicBezTo>
                <a:lnTo>
                  <a:pt x="30" y="9983"/>
                </a:lnTo>
                <a:cubicBezTo>
                  <a:pt x="458" y="4351"/>
                  <a:pt x="5152" y="-1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gradFill rotWithShape="1">
            <a:gsLst>
              <a:gs pos="0">
                <a:srgbClr val="65B737">
                  <a:gamma/>
                  <a:tint val="63529"/>
                  <a:invGamma/>
                  <a:alpha val="80000"/>
                </a:srgbClr>
              </a:gs>
              <a:gs pos="100000">
                <a:srgbClr val="65B737">
                  <a:alpha val="8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7021541" y="2134376"/>
            <a:ext cx="1942947" cy="1445486"/>
            <a:chOff x="7236296" y="1923678"/>
            <a:chExt cx="1942947" cy="1445486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7236296" y="1923678"/>
              <a:ext cx="1728192" cy="1445486"/>
              <a:chOff x="7236296" y="1923678"/>
              <a:chExt cx="1728192" cy="1445486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7236296" y="1923678"/>
                <a:ext cx="1728192" cy="1445486"/>
                <a:chOff x="5557953" y="1155647"/>
                <a:chExt cx="3312624" cy="2861589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5557953" y="1155647"/>
                  <a:ext cx="3312624" cy="2861589"/>
                  <a:chOff x="5557953" y="1155647"/>
                  <a:chExt cx="3312624" cy="2861589"/>
                </a:xfrm>
              </p:grpSpPr>
              <p:sp>
                <p:nvSpPr>
                  <p:cNvPr id="102" name="Text Box 9"/>
                  <p:cNvSpPr txBox="1">
                    <a:spLocks noChangeArrowheads="1"/>
                  </p:cNvSpPr>
                  <p:nvPr/>
                </p:nvSpPr>
                <p:spPr bwMode="auto">
                  <a:xfrm rot="2707586">
                    <a:off x="6427739" y="2168707"/>
                    <a:ext cx="1833244" cy="5899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700" b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Экологический сбор</a:t>
                    </a:r>
                    <a:endParaRPr kumimoji="0" lang="en-US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charset="0"/>
                    </a:endParaRPr>
                  </a:p>
                </p:txBody>
              </p:sp>
              <p:grpSp>
                <p:nvGrpSpPr>
                  <p:cNvPr id="57" name="Группа 56"/>
                  <p:cNvGrpSpPr/>
                  <p:nvPr/>
                </p:nvGrpSpPr>
                <p:grpSpPr>
                  <a:xfrm>
                    <a:off x="5557953" y="1155647"/>
                    <a:ext cx="3312624" cy="2861589"/>
                    <a:chOff x="5557953" y="1155647"/>
                    <a:chExt cx="3312624" cy="2861589"/>
                  </a:xfrm>
                </p:grpSpPr>
                <p:sp>
                  <p:nvSpPr>
                    <p:cNvPr id="97" name="Oval 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090086" y="1441806"/>
                      <a:ext cx="2411992" cy="2370307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C382D0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080808">
                          <a:alpha val="50000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grpSp>
                  <p:nvGrpSpPr>
                    <p:cNvPr id="6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70813" y="1155647"/>
                      <a:ext cx="811728" cy="779973"/>
                      <a:chOff x="480" y="1200"/>
                      <a:chExt cx="1042" cy="1019"/>
                    </a:xfrm>
                  </p:grpSpPr>
                  <p:grpSp>
                    <p:nvGrpSpPr>
                      <p:cNvPr id="7" name="Group 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200"/>
                        <a:ext cx="1042" cy="1019"/>
                        <a:chOff x="480" y="1200"/>
                        <a:chExt cx="1042" cy="1019"/>
                      </a:xfrm>
                    </p:grpSpPr>
                    <p:pic>
                      <p:nvPicPr>
                        <p:cNvPr id="143" name="Picture 47" descr="circuler_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xmlns="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480" y="1200"/>
                          <a:ext cx="1042" cy="10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sp>
                      <p:nvSpPr>
                        <p:cNvPr id="144" name="Oval 48"/>
                        <p:cNvSpPr>
                          <a:spLocks noChangeArrowheads="1"/>
                        </p:cNvSpPr>
                        <p:nvPr/>
                      </p:nvSpPr>
                      <p:spPr bwMode="gray">
                        <a:xfrm>
                          <a:off x="480" y="1200"/>
                          <a:ext cx="1035" cy="1019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C382D0"/>
                            </a:gs>
                            <a:gs pos="50000">
                              <a:srgbClr val="C382D0">
                                <a:gamma/>
                                <a:shade val="54118"/>
                                <a:invGamma/>
                              </a:srgbClr>
                            </a:gs>
                            <a:gs pos="100000">
                              <a:srgbClr val="C382D0"/>
                            </a:gs>
                          </a:gsLst>
                          <a:lin ang="5400000" scaled="1"/>
                        </a:gra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  <p:pic>
                    <p:nvPicPr>
                      <p:cNvPr id="142" name="Picture 49" descr="Picture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84" y="1210"/>
                        <a:ext cx="823" cy="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2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70813" y="3237263"/>
                      <a:ext cx="811728" cy="779973"/>
                      <a:chOff x="480" y="1200"/>
                      <a:chExt cx="1042" cy="1019"/>
                    </a:xfrm>
                  </p:grpSpPr>
                  <p:grpSp>
                    <p:nvGrpSpPr>
                      <p:cNvPr id="13" name="Group 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200"/>
                        <a:ext cx="1042" cy="1019"/>
                        <a:chOff x="480" y="1200"/>
                        <a:chExt cx="1042" cy="1019"/>
                      </a:xfrm>
                    </p:grpSpPr>
                    <p:pic>
                      <p:nvPicPr>
                        <p:cNvPr id="131" name="Picture 47" descr="circuler_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xmlns="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480" y="1200"/>
                          <a:ext cx="1042" cy="10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sp>
                      <p:nvSpPr>
                        <p:cNvPr id="132" name="Oval 48"/>
                        <p:cNvSpPr>
                          <a:spLocks noChangeArrowheads="1"/>
                        </p:cNvSpPr>
                        <p:nvPr/>
                      </p:nvSpPr>
                      <p:spPr bwMode="gray">
                        <a:xfrm>
                          <a:off x="480" y="1200"/>
                          <a:ext cx="1035" cy="1019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C382D0"/>
                            </a:gs>
                            <a:gs pos="50000">
                              <a:srgbClr val="C382D0">
                                <a:gamma/>
                                <a:shade val="54118"/>
                                <a:invGamma/>
                              </a:srgbClr>
                            </a:gs>
                            <a:gs pos="100000">
                              <a:srgbClr val="C382D0"/>
                            </a:gs>
                          </a:gsLst>
                          <a:lin ang="5400000" scaled="1"/>
                        </a:gra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  <p:pic>
                    <p:nvPicPr>
                      <p:cNvPr id="130" name="Picture 49" descr="Picture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84" y="1210"/>
                        <a:ext cx="823" cy="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4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58849" y="2249635"/>
                      <a:ext cx="811728" cy="779973"/>
                      <a:chOff x="480" y="1200"/>
                      <a:chExt cx="1042" cy="1019"/>
                    </a:xfrm>
                  </p:grpSpPr>
                  <p:grpSp>
                    <p:nvGrpSpPr>
                      <p:cNvPr id="15" name="Group 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200"/>
                        <a:ext cx="1042" cy="1019"/>
                        <a:chOff x="480" y="1200"/>
                        <a:chExt cx="1042" cy="1019"/>
                      </a:xfrm>
                    </p:grpSpPr>
                    <p:pic>
                      <p:nvPicPr>
                        <p:cNvPr id="127" name="Picture 47" descr="circuler_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xmlns="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480" y="1200"/>
                          <a:ext cx="1042" cy="10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sp>
                      <p:nvSpPr>
                        <p:cNvPr id="128" name="Oval 48"/>
                        <p:cNvSpPr>
                          <a:spLocks noChangeArrowheads="1"/>
                        </p:cNvSpPr>
                        <p:nvPr/>
                      </p:nvSpPr>
                      <p:spPr bwMode="gray">
                        <a:xfrm>
                          <a:off x="480" y="1200"/>
                          <a:ext cx="1035" cy="1019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C382D0"/>
                            </a:gs>
                            <a:gs pos="50000">
                              <a:srgbClr val="C382D0">
                                <a:gamma/>
                                <a:shade val="54118"/>
                                <a:invGamma/>
                              </a:srgbClr>
                            </a:gs>
                            <a:gs pos="100000">
                              <a:srgbClr val="C382D0"/>
                            </a:gs>
                          </a:gsLst>
                          <a:lin ang="5400000" scaled="1"/>
                        </a:gra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  <p:pic>
                    <p:nvPicPr>
                      <p:cNvPr id="126" name="Picture 49" descr="Picture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84" y="1210"/>
                        <a:ext cx="823" cy="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16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7953" y="2066038"/>
                      <a:ext cx="1360611" cy="1119312"/>
                      <a:chOff x="480" y="336"/>
                      <a:chExt cx="1486" cy="884"/>
                    </a:xfrm>
                  </p:grpSpPr>
                  <p:sp>
                    <p:nvSpPr>
                      <p:cNvPr id="123" name="AutoShape 46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480" y="336"/>
                        <a:ext cx="1486" cy="884"/>
                      </a:xfrm>
                      <a:prstGeom prst="homePlate">
                        <a:avLst>
                          <a:gd name="adj" fmla="val 42025"/>
                        </a:avLst>
                      </a:prstGeom>
                      <a:gradFill rotWithShape="1">
                        <a:gsLst>
                          <a:gs pos="0">
                            <a:srgbClr val="C382D0">
                              <a:gamma/>
                              <a:tint val="41176"/>
                              <a:invGamma/>
                            </a:srgbClr>
                          </a:gs>
                          <a:gs pos="100000">
                            <a:srgbClr val="C382D0"/>
                          </a:gs>
                        </a:gsLst>
                        <a:lin ang="18900000" scaled="1"/>
                      </a:gradFill>
                      <a:ln w="25400" algn="ctr">
                        <a:solidFill>
                          <a:srgbClr val="F8F8F8"/>
                        </a:solidFill>
                        <a:miter lim="800000"/>
                        <a:headEnd/>
                        <a:tailEnd/>
                      </a:ln>
                      <a:effectLst>
                        <a:outerShdw dist="53882" dir="2700000" algn="ctr" rotWithShape="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24" name="AutoShape 47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529" y="371"/>
                        <a:ext cx="1375" cy="811"/>
                      </a:xfrm>
                      <a:prstGeom prst="homePlate">
                        <a:avLst>
                          <a:gd name="adj" fmla="val 42386"/>
                        </a:avLst>
                      </a:prstGeom>
                      <a:gradFill rotWithShape="1">
                        <a:gsLst>
                          <a:gs pos="0">
                            <a:srgbClr val="C382D0">
                              <a:gamma/>
                              <a:shade val="69804"/>
                              <a:invGamma/>
                            </a:srgbClr>
                          </a:gs>
                          <a:gs pos="100000">
                            <a:srgbClr val="C382D0"/>
                          </a:gs>
                        </a:gsLst>
                        <a:lin ang="18900000" scaled="1"/>
                      </a:gradFill>
                      <a:ln w="12700" algn="ctr">
                        <a:solidFill>
                          <a:srgbClr val="F8F8F8"/>
                        </a:solidFill>
                        <a:miter lim="800000"/>
                        <a:headEnd/>
                        <a:tailEnd/>
                      </a:ln>
                      <a:effectLst>
                        <a:outerShdw dist="53882" dir="2700000" algn="ctr" rotWithShape="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</p:grpSp>
            <p:sp>
              <p:nvSpPr>
                <p:cNvPr id="117" name="Text Box 8"/>
                <p:cNvSpPr txBox="1">
                  <a:spLocks noChangeArrowheads="1"/>
                </p:cNvSpPr>
                <p:nvPr/>
              </p:nvSpPr>
              <p:spPr bwMode="white">
                <a:xfrm>
                  <a:off x="5661030" y="2301549"/>
                  <a:ext cx="1039786" cy="73115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8F8F8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ст. 24.5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900" b="1" kern="0" dirty="0" smtClean="0">
                      <a:solidFill>
                        <a:srgbClr val="F8F8F8"/>
                      </a:solidFill>
                      <a:latin typeface="Calibri" pitchFamily="34" charset="0"/>
                    </a:rPr>
                    <a:t>89-ФЗ</a:t>
                  </a:r>
                  <a:endPara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  <p:sp>
            <p:nvSpPr>
              <p:cNvPr id="110" name="Text Box 50"/>
              <p:cNvSpPr txBox="1">
                <a:spLocks noChangeArrowheads="1"/>
              </p:cNvSpPr>
              <p:nvPr/>
            </p:nvSpPr>
            <p:spPr bwMode="white">
              <a:xfrm>
                <a:off x="7956376" y="3003798"/>
                <a:ext cx="86068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12" name="Text Box 50"/>
            <p:cNvSpPr txBox="1">
              <a:spLocks noChangeArrowheads="1"/>
            </p:cNvSpPr>
            <p:nvPr/>
          </p:nvSpPr>
          <p:spPr bwMode="white">
            <a:xfrm>
              <a:off x="8318554" y="2475898"/>
              <a:ext cx="8606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4" name="Text Box 50"/>
            <p:cNvSpPr txBox="1">
              <a:spLocks noChangeArrowheads="1"/>
            </p:cNvSpPr>
            <p:nvPr/>
          </p:nvSpPr>
          <p:spPr bwMode="white">
            <a:xfrm>
              <a:off x="7973239" y="1931574"/>
              <a:ext cx="8606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123728" y="915566"/>
            <a:ext cx="4570660" cy="4176464"/>
            <a:chOff x="2123728" y="771550"/>
            <a:chExt cx="4570660" cy="4176464"/>
          </a:xfrm>
        </p:grpSpPr>
        <p:sp>
          <p:nvSpPr>
            <p:cNvPr id="99" name="Text Box 9"/>
            <p:cNvSpPr txBox="1">
              <a:spLocks noChangeArrowheads="1"/>
            </p:cNvSpPr>
            <p:nvPr/>
          </p:nvSpPr>
          <p:spPr bwMode="auto">
            <a:xfrm rot="18484074">
              <a:off x="2500392" y="2324630"/>
              <a:ext cx="341725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</a:rPr>
                <a:t>Самостоятельная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</a:rPr>
                <a:t>утилизация</a:t>
              </a:r>
              <a:endPara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endParaRPr>
            </a:p>
          </p:txBody>
        </p:sp>
        <p:grpSp>
          <p:nvGrpSpPr>
            <p:cNvPr id="65" name="Группа 64"/>
            <p:cNvGrpSpPr/>
            <p:nvPr/>
          </p:nvGrpSpPr>
          <p:grpSpPr>
            <a:xfrm>
              <a:off x="2123728" y="771550"/>
              <a:ext cx="4570660" cy="4176464"/>
              <a:chOff x="3563888" y="2859782"/>
              <a:chExt cx="4570660" cy="4176464"/>
            </a:xfrm>
          </p:grpSpPr>
          <p:grpSp>
            <p:nvGrpSpPr>
              <p:cNvPr id="64" name="Группа 63"/>
              <p:cNvGrpSpPr/>
              <p:nvPr/>
            </p:nvGrpSpPr>
            <p:grpSpPr>
              <a:xfrm>
                <a:off x="3563888" y="2859782"/>
                <a:ext cx="4570660" cy="4176464"/>
                <a:chOff x="2195736" y="843558"/>
                <a:chExt cx="4570660" cy="4176464"/>
              </a:xfrm>
            </p:grpSpPr>
            <p:grpSp>
              <p:nvGrpSpPr>
                <p:cNvPr id="62" name="Группа 61"/>
                <p:cNvGrpSpPr/>
                <p:nvPr/>
              </p:nvGrpSpPr>
              <p:grpSpPr>
                <a:xfrm>
                  <a:off x="2195736" y="843558"/>
                  <a:ext cx="4570660" cy="4176464"/>
                  <a:chOff x="2161580" y="1131590"/>
                  <a:chExt cx="3357719" cy="2975546"/>
                </a:xfrm>
              </p:grpSpPr>
              <p:sp>
                <p:nvSpPr>
                  <p:cNvPr id="98" name="Oval 4"/>
                  <p:cNvSpPr>
                    <a:spLocks noChangeArrowheads="1"/>
                  </p:cNvSpPr>
                  <p:nvPr/>
                </p:nvSpPr>
                <p:spPr bwMode="gray">
                  <a:xfrm>
                    <a:off x="2550694" y="1441806"/>
                    <a:ext cx="2411992" cy="2370307"/>
                  </a:xfrm>
                  <a:prstGeom prst="ellipse">
                    <a:avLst/>
                  </a:prstGeom>
                  <a:noFill/>
                  <a:ln w="38100" algn="ctr">
                    <a:solidFill>
                      <a:srgbClr val="65B737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896000" y="1131590"/>
                    <a:ext cx="811728" cy="779973"/>
                    <a:chOff x="480" y="1200"/>
                    <a:chExt cx="1042" cy="1019"/>
                  </a:xfrm>
                </p:grpSpPr>
                <p:grpSp>
                  <p:nvGrpSpPr>
                    <p:cNvPr id="5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200"/>
                      <a:ext cx="1042" cy="1019"/>
                      <a:chOff x="480" y="1200"/>
                      <a:chExt cx="1042" cy="1019"/>
                    </a:xfrm>
                  </p:grpSpPr>
                  <p:pic>
                    <p:nvPicPr>
                      <p:cNvPr id="147" name="Picture 17" descr="circuler_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80" y="1200"/>
                        <a:ext cx="1042" cy="1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48" name="Oval 18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480" y="1200"/>
                        <a:ext cx="1035" cy="10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65B737"/>
                          </a:gs>
                          <a:gs pos="50000">
                            <a:srgbClr val="65B737">
                              <a:gamma/>
                              <a:shade val="46275"/>
                              <a:invGamma/>
                            </a:srgbClr>
                          </a:gs>
                          <a:gs pos="100000">
                            <a:srgbClr val="65B737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</a:endParaRPr>
                      </a:p>
                    </p:txBody>
                  </p:sp>
                </p:grpSp>
                <p:pic>
                  <p:nvPicPr>
                    <p:cNvPr id="146" name="Picture 19" descr="Picture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gray">
                    <a:xfrm>
                      <a:off x="584" y="1210"/>
                      <a:ext cx="823" cy="3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896000" y="3327163"/>
                    <a:ext cx="811728" cy="779973"/>
                    <a:chOff x="480" y="1200"/>
                    <a:chExt cx="1042" cy="1019"/>
                  </a:xfrm>
                </p:grpSpPr>
                <p:grpSp>
                  <p:nvGrpSpPr>
                    <p:cNvPr id="9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200"/>
                      <a:ext cx="1042" cy="1019"/>
                      <a:chOff x="480" y="1200"/>
                      <a:chExt cx="1042" cy="1019"/>
                    </a:xfrm>
                  </p:grpSpPr>
                  <p:pic>
                    <p:nvPicPr>
                      <p:cNvPr id="139" name="Picture 17" descr="circuler_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80" y="1200"/>
                        <a:ext cx="1042" cy="1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40" name="Oval 18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480" y="1200"/>
                        <a:ext cx="1035" cy="10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65B737"/>
                          </a:gs>
                          <a:gs pos="50000">
                            <a:srgbClr val="65B737">
                              <a:gamma/>
                              <a:shade val="56078"/>
                              <a:invGamma/>
                            </a:srgbClr>
                          </a:gs>
                          <a:gs pos="100000">
                            <a:srgbClr val="65B737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</a:endParaRPr>
                      </a:p>
                    </p:txBody>
                  </p:sp>
                </p:grpSp>
                <p:pic>
                  <p:nvPicPr>
                    <p:cNvPr id="138" name="Picture 19" descr="Picture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gray">
                    <a:xfrm>
                      <a:off x="584" y="1210"/>
                      <a:ext cx="823" cy="3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0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161580" y="2293952"/>
                    <a:ext cx="811728" cy="779973"/>
                    <a:chOff x="480" y="1200"/>
                    <a:chExt cx="1042" cy="1019"/>
                  </a:xfrm>
                </p:grpSpPr>
                <p:grpSp>
                  <p:nvGrpSpPr>
                    <p:cNvPr id="11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200"/>
                      <a:ext cx="1042" cy="1019"/>
                      <a:chOff x="480" y="1200"/>
                      <a:chExt cx="1042" cy="1019"/>
                    </a:xfrm>
                  </p:grpSpPr>
                  <p:pic>
                    <p:nvPicPr>
                      <p:cNvPr id="135" name="Picture 17" descr="circuler_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80" y="1200"/>
                        <a:ext cx="1042" cy="1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36" name="Oval 18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480" y="1200"/>
                        <a:ext cx="1035" cy="10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65B737"/>
                          </a:gs>
                          <a:gs pos="50000">
                            <a:srgbClr val="65B737">
                              <a:gamma/>
                              <a:shade val="56078"/>
                              <a:invGamma/>
                            </a:srgbClr>
                          </a:gs>
                          <a:gs pos="100000">
                            <a:srgbClr val="65B737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</a:endParaRPr>
                      </a:p>
                    </p:txBody>
                  </p:sp>
                </p:grpSp>
                <p:pic>
                  <p:nvPicPr>
                    <p:cNvPr id="134" name="Picture 19" descr="Picture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gray">
                    <a:xfrm>
                      <a:off x="584" y="1210"/>
                      <a:ext cx="823" cy="3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7" name="Group 48"/>
                  <p:cNvGrpSpPr>
                    <a:grpSpLocks/>
                  </p:cNvGrpSpPr>
                  <p:nvPr/>
                </p:nvGrpSpPr>
                <p:grpSpPr bwMode="auto">
                  <a:xfrm flipH="1">
                    <a:off x="4158688" y="2079966"/>
                    <a:ext cx="1360611" cy="1119312"/>
                    <a:chOff x="480" y="336"/>
                    <a:chExt cx="1486" cy="884"/>
                  </a:xfrm>
                </p:grpSpPr>
                <p:sp>
                  <p:nvSpPr>
                    <p:cNvPr id="121" name="AutoShape 4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80" y="336"/>
                      <a:ext cx="1486" cy="884"/>
                    </a:xfrm>
                    <a:prstGeom prst="homePlate">
                      <a:avLst>
                        <a:gd name="adj" fmla="val 42025"/>
                      </a:avLst>
                    </a:prstGeom>
                    <a:gradFill rotWithShape="1">
                      <a:gsLst>
                        <a:gs pos="0">
                          <a:srgbClr val="65B737"/>
                        </a:gs>
                        <a:gs pos="100000">
                          <a:srgbClr val="65B737">
                            <a:gamma/>
                            <a:tint val="50980"/>
                            <a:invGamma/>
                          </a:srgbClr>
                        </a:gs>
                      </a:gsLst>
                      <a:lin ang="2700000" scaled="1"/>
                    </a:gradFill>
                    <a:ln w="25400" algn="ctr">
                      <a:solidFill>
                        <a:srgbClr val="F8F8F8"/>
                      </a:solidFill>
                      <a:miter lim="800000"/>
                      <a:headEnd/>
                      <a:tailEnd/>
                    </a:ln>
                    <a:effectLst>
                      <a:outerShdw dist="53882" dir="2700000" algn="ctr" rotWithShape="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2" name="AutoShape 5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371"/>
                      <a:ext cx="1375" cy="811"/>
                    </a:xfrm>
                    <a:prstGeom prst="homePlate">
                      <a:avLst>
                        <a:gd name="adj" fmla="val 42386"/>
                      </a:avLst>
                    </a:prstGeom>
                    <a:gradFill rotWithShape="1">
                      <a:gsLst>
                        <a:gs pos="0">
                          <a:srgbClr val="65B737"/>
                        </a:gs>
                        <a:gs pos="100000">
                          <a:srgbClr val="65B737">
                            <a:gamma/>
                            <a:shade val="66667"/>
                            <a:invGamma/>
                          </a:srgbClr>
                        </a:gs>
                      </a:gsLst>
                      <a:lin ang="2700000" scaled="1"/>
                    </a:gradFill>
                    <a:ln w="12700" algn="ctr">
                      <a:solidFill>
                        <a:srgbClr val="F8F8F8"/>
                      </a:solidFill>
                      <a:miter lim="800000"/>
                      <a:headEnd/>
                      <a:tailEnd/>
                    </a:ln>
                    <a:effectLst>
                      <a:outerShdw dist="53882" dir="2700000" algn="ctr" rotWithShape="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63" name="Группа 62"/>
                <p:cNvGrpSpPr/>
                <p:nvPr/>
              </p:nvGrpSpPr>
              <p:grpSpPr>
                <a:xfrm>
                  <a:off x="3347864" y="1203598"/>
                  <a:ext cx="3312368" cy="3434898"/>
                  <a:chOff x="3347864" y="1203598"/>
                  <a:chExt cx="3312368" cy="3434898"/>
                </a:xfrm>
              </p:grpSpPr>
              <p:sp>
                <p:nvSpPr>
                  <p:cNvPr id="116" name="Text Box 8"/>
                  <p:cNvSpPr txBox="1">
                    <a:spLocks noChangeArrowheads="1"/>
                  </p:cNvSpPr>
                  <p:nvPr/>
                </p:nvSpPr>
                <p:spPr bwMode="white">
                  <a:xfrm>
                    <a:off x="5404424" y="2571750"/>
                    <a:ext cx="1255808" cy="8309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17961" dir="2700000" algn="ctr" rotWithShape="0">
                      <a:srgbClr val="000000"/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uLnTx/>
                        <a:uFillTx/>
                        <a:latin typeface="Calibri" pitchFamily="34" charset="0"/>
                      </a:rPr>
                      <a:t>ст. 24.2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2400" b="1" kern="0" dirty="0" smtClean="0">
                        <a:solidFill>
                          <a:srgbClr val="F8F8F8"/>
                        </a:solidFill>
                        <a:latin typeface="Calibri" pitchFamily="34" charset="0"/>
                      </a:rPr>
                      <a:t>89-ФЗ</a:t>
                    </a: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8F8F8"/>
                      </a:solidFill>
                      <a:effectLst/>
                      <a:uLnTx/>
                      <a:uFillTx/>
                      <a:latin typeface="Calibri" pitchFamily="34" charset="0"/>
                    </a:endParaRPr>
                  </a:p>
                </p:txBody>
              </p:sp>
              <p:sp>
                <p:nvSpPr>
                  <p:cNvPr id="149" name="Text Box 30"/>
                  <p:cNvSpPr txBox="1">
                    <a:spLocks noChangeArrowheads="1"/>
                  </p:cNvSpPr>
                  <p:nvPr/>
                </p:nvSpPr>
                <p:spPr bwMode="white">
                  <a:xfrm>
                    <a:off x="3347864" y="4299942"/>
                    <a:ext cx="76019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uLnTx/>
                        <a:uFillTx/>
                        <a:latin typeface="Arial" charset="0"/>
                      </a:rPr>
                      <a:t>1</a:t>
                    </a:r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8F8F8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01" name="Text Box 30"/>
                  <p:cNvSpPr txBox="1">
                    <a:spLocks noChangeArrowheads="1"/>
                  </p:cNvSpPr>
                  <p:nvPr/>
                </p:nvSpPr>
                <p:spPr bwMode="white">
                  <a:xfrm>
                    <a:off x="3347864" y="1203598"/>
                    <a:ext cx="76019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uLnTx/>
                        <a:uFillTx/>
                        <a:latin typeface="Arial" charset="0"/>
                      </a:rPr>
                      <a:t>3</a:t>
                    </a:r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8F8F8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08" name="Text Box 30"/>
              <p:cNvSpPr txBox="1">
                <a:spLocks noChangeArrowheads="1"/>
              </p:cNvSpPr>
              <p:nvPr/>
            </p:nvSpPr>
            <p:spPr bwMode="white">
              <a:xfrm>
                <a:off x="3707904" y="4825484"/>
                <a:ext cx="76019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67" name="AutoShape 44"/>
          <p:cNvSpPr>
            <a:spLocks noChangeArrowheads="1"/>
          </p:cNvSpPr>
          <p:nvPr/>
        </p:nvSpPr>
        <p:spPr bwMode="gray">
          <a:xfrm rot="9895659">
            <a:off x="5379257" y="3411880"/>
            <a:ext cx="3096344" cy="1080120"/>
          </a:xfrm>
          <a:custGeom>
            <a:avLst/>
            <a:gdLst>
              <a:gd name="G0" fmla="+- -1698628 0 0"/>
              <a:gd name="G1" fmla="+- -11512247 0 0"/>
              <a:gd name="G2" fmla="+- -1698628 0 -11512247"/>
              <a:gd name="G3" fmla="+- 10800 0 0"/>
              <a:gd name="G4" fmla="+- 0 0 -16986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30 0 0"/>
              <a:gd name="G9" fmla="+- 0 0 -11512247"/>
              <a:gd name="G10" fmla="+- 8130 0 2700"/>
              <a:gd name="G11" fmla="cos G10 -1698628"/>
              <a:gd name="G12" fmla="sin G10 -1698628"/>
              <a:gd name="G13" fmla="cos 13500 -1698628"/>
              <a:gd name="G14" fmla="sin 13500 -1698628"/>
              <a:gd name="G15" fmla="+- G11 10800 0"/>
              <a:gd name="G16" fmla="+- G12 10800 0"/>
              <a:gd name="G17" fmla="+- G13 10800 0"/>
              <a:gd name="G18" fmla="+- G14 10800 0"/>
              <a:gd name="G19" fmla="*/ 8130 1 2"/>
              <a:gd name="G20" fmla="+- G19 5400 0"/>
              <a:gd name="G21" fmla="cos G20 -1698628"/>
              <a:gd name="G22" fmla="sin G20 -1698628"/>
              <a:gd name="G23" fmla="+- G21 10800 0"/>
              <a:gd name="G24" fmla="+- G12 G23 G22"/>
              <a:gd name="G25" fmla="+- G22 G23 G11"/>
              <a:gd name="G26" fmla="cos 10800 -1698628"/>
              <a:gd name="G27" fmla="sin 10800 -1698628"/>
              <a:gd name="G28" fmla="cos 8130 -1698628"/>
              <a:gd name="G29" fmla="sin 8130 -16986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512247"/>
              <a:gd name="G36" fmla="sin G34 -11512247"/>
              <a:gd name="G37" fmla="+/ -11512247 -16986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30 G39"/>
              <a:gd name="G43" fmla="sin 8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77 w 21600"/>
              <a:gd name="T5" fmla="*/ 190 h 21600"/>
              <a:gd name="T6" fmla="*/ 1362 w 21600"/>
              <a:gd name="T7" fmla="*/ 10084 h 21600"/>
              <a:gd name="T8" fmla="*/ 9277 w 21600"/>
              <a:gd name="T9" fmla="*/ 2813 h 21600"/>
              <a:gd name="T10" fmla="*/ 22942 w 21600"/>
              <a:gd name="T11" fmla="*/ 4899 h 21600"/>
              <a:gd name="T12" fmla="*/ 21076 w 21600"/>
              <a:gd name="T13" fmla="*/ 10291 h 21600"/>
              <a:gd name="T14" fmla="*/ 15683 w 21600"/>
              <a:gd name="T15" fmla="*/ 8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548" y="2669"/>
                  <a:pt x="3014" y="5945"/>
                  <a:pt x="2693" y="10185"/>
                </a:cubicBezTo>
                <a:lnTo>
                  <a:pt x="30" y="9983"/>
                </a:lnTo>
                <a:cubicBezTo>
                  <a:pt x="458" y="4351"/>
                  <a:pt x="5152" y="-1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476630" y="1923678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4283968" y="3602509"/>
            <a:ext cx="11764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от сбора:</a:t>
            </a:r>
            <a:endParaRPr lang="fr-CA" sz="3200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http://www.sostav.ru/articles/rus/2012/04.12/news/images/p1mmfzal.jpg"/>
          <p:cNvPicPr>
            <a:picLocks noChangeAspect="1" noChangeArrowheads="1"/>
          </p:cNvPicPr>
          <p:nvPr/>
        </p:nvPicPr>
        <p:blipFill>
          <a:blip r:embed="rId5" cstate="print"/>
          <a:srcRect l="4983" t="20750" r="5328" b="7831"/>
          <a:stretch>
            <a:fillRect/>
          </a:stretch>
        </p:blipFill>
        <p:spPr bwMode="auto">
          <a:xfrm>
            <a:off x="2123728" y="1275605"/>
            <a:ext cx="4824536" cy="3841761"/>
          </a:xfrm>
          <a:prstGeom prst="rect">
            <a:avLst/>
          </a:prstGeom>
          <a:noFill/>
        </p:spPr>
      </p:pic>
      <p:sp>
        <p:nvSpPr>
          <p:cNvPr id="71" name="Title 1"/>
          <p:cNvSpPr txBox="1">
            <a:spLocks/>
          </p:cNvSpPr>
          <p:nvPr/>
        </p:nvSpPr>
        <p:spPr bwMode="auto">
          <a:xfrm>
            <a:off x="3203848" y="843558"/>
            <a:ext cx="417646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300 млрд. руб./год</a:t>
            </a:r>
            <a:endParaRPr kumimoji="0" lang="fr-CA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 bwMode="auto">
          <a:xfrm>
            <a:off x="4788024" y="1923678"/>
            <a:ext cx="417646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3-4 млрд. руб./год</a:t>
            </a:r>
            <a:endParaRPr kumimoji="0" lang="fr-CA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 bwMode="auto">
          <a:xfrm>
            <a:off x="4967536" y="4286250"/>
            <a:ext cx="417646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 </a:t>
            </a:r>
            <a:r>
              <a:rPr lang="ru-RU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млн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руб./2016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</a:t>
            </a:r>
            <a:endParaRPr kumimoji="0" lang="fr-CA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177</Template>
  <TotalTime>1273</TotalTime>
  <Words>538</Words>
  <Application>Microsoft Office PowerPoint</Application>
  <PresentationFormat>Экран (16:9)</PresentationFormat>
  <Paragraphs>156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177</vt:lpstr>
      <vt:lpstr>Слайд 1</vt:lpstr>
      <vt:lpstr>Логика:</vt:lpstr>
      <vt:lpstr>Реализация РОП:</vt:lpstr>
      <vt:lpstr>Самостоятельная утилизация:</vt:lpstr>
      <vt:lpstr>Экологический сбор:</vt:lpstr>
      <vt:lpstr>Выбор:</vt:lpstr>
      <vt:lpstr>Минимизация затрат:</vt:lpstr>
      <vt:lpstr>Вектор:</vt:lpstr>
      <vt:lpstr>Доходы от сбора:</vt:lpstr>
      <vt:lpstr>Администрирование:</vt:lpstr>
      <vt:lpstr>Администрирование:</vt:lpstr>
      <vt:lpstr>Администрирование:</vt:lpstr>
      <vt:lpstr>Администрирование:</vt:lpstr>
      <vt:lpstr>Расходование сбора:</vt:lpstr>
      <vt:lpstr>Расходование сбора:</vt:lpstr>
      <vt:lpstr>Расходование сбора:</vt:lpstr>
      <vt:lpstr>Индустрия отходов: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 Технопарк</dc:title>
  <dc:creator>Сергей</dc:creator>
  <cp:lastModifiedBy>Сергей</cp:lastModifiedBy>
  <cp:revision>151</cp:revision>
  <dcterms:created xsi:type="dcterms:W3CDTF">2015-03-26T09:42:23Z</dcterms:created>
  <dcterms:modified xsi:type="dcterms:W3CDTF">2017-03-26T04:53:42Z</dcterms:modified>
</cp:coreProperties>
</file>